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5143500" cy="9144000"/>
  <p:embeddedFontLst>
    <p:embeddedFont>
      <p:font typeface="Arial Black"/>
      <p:regular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3A457A5-3033-4956-934F-82170FFB32AD}">
  <a:tblStyle styleId="{D3A457A5-3033-4956-934F-82170FFB32AD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ArialBlack-regular.fnt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857400" y="685800"/>
            <a:ext cx="342915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" name="Google Shape;9;p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" name="Google Shape;23;p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7" name="Google Shape;47;p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0" name="Google Shape;70;p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9" name="Google Shape;89;p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3" name="Google Shape;113;p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9" name="Google Shape;139;p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3" name="Google Shape;173;p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6" name="Google Shape;216;p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0" name="Google Shape;280;p1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1" name="Google Shape;311;p1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5" name="Google Shape;335;p1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1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3:notes"/>
          <p:cNvSpPr txBox="1"/>
          <p:nvPr>
            <p:ph idx="1" type="body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13:notes"/>
          <p:cNvSpPr/>
          <p:nvPr>
            <p:ph idx="2" type="sldImg"/>
          </p:nvPr>
        </p:nvSpPr>
        <p:spPr>
          <a:xfrm>
            <a:off x="857400" y="685800"/>
            <a:ext cx="342915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7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A2342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/>
          <p:nvPr/>
        </p:nvSpPr>
        <p:spPr>
          <a:xfrm>
            <a:off x="0" y="0"/>
            <a:ext cx="64008" cy="5143500"/>
          </a:xfrm>
          <a:prstGeom prst="rect">
            <a:avLst/>
          </a:prstGeom>
          <a:solidFill>
            <a:srgbClr val="02C39A"/>
          </a:solidFill>
          <a:ln cap="flat" cmpd="sng" w="12700">
            <a:solidFill>
              <a:srgbClr val="02C3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3"/>
          <p:cNvSpPr/>
          <p:nvPr/>
        </p:nvSpPr>
        <p:spPr>
          <a:xfrm>
            <a:off x="274320" y="228600"/>
            <a:ext cx="8229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C39A"/>
              </a:buClr>
              <a:buSzPts val="900"/>
              <a:buFont typeface="Arial"/>
              <a:buNone/>
            </a:pPr>
            <a:r>
              <a:rPr b="1" lang="en-US" sz="900">
                <a:solidFill>
                  <a:srgbClr val="02C39A"/>
                </a:solidFill>
                <a:latin typeface="Arial"/>
                <a:ea typeface="Arial"/>
                <a:cs typeface="Arial"/>
                <a:sym typeface="Arial"/>
              </a:rPr>
              <a:t>INVESTOR PITCH  •  2026  •  USD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3"/>
          <p:cNvSpPr/>
          <p:nvPr/>
        </p:nvSpPr>
        <p:spPr>
          <a:xfrm>
            <a:off x="274320" y="914400"/>
            <a:ext cx="640080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Arial Black"/>
              <a:buNone/>
            </a:pPr>
            <a:r>
              <a:rPr b="1" lang="en-US" sz="72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SALINEPRO</a:t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3"/>
          <p:cNvSpPr/>
          <p:nvPr/>
        </p:nvSpPr>
        <p:spPr>
          <a:xfrm>
            <a:off x="274320" y="2103120"/>
            <a:ext cx="64008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B4D8"/>
              </a:buClr>
              <a:buSzPts val="2600"/>
              <a:buFont typeface="Calibri"/>
              <a:buNone/>
            </a:pPr>
            <a:r>
              <a:rPr i="1" lang="en-US" sz="2600">
                <a:solidFill>
                  <a:srgbClr val="00B4D8"/>
                </a:solidFill>
                <a:latin typeface="Calibri"/>
                <a:ea typeface="Calibri"/>
                <a:cs typeface="Calibri"/>
                <a:sym typeface="Calibri"/>
              </a:rPr>
              <a:t>Smart IV Monitoring.</a:t>
            </a:r>
            <a:br>
              <a:rPr i="1" lang="en-US" sz="2600">
                <a:solidFill>
                  <a:srgbClr val="00B4D8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i="1" lang="en-US" sz="2600">
                <a:solidFill>
                  <a:srgbClr val="00B4D8"/>
                </a:solidFill>
                <a:latin typeface="Calibri"/>
                <a:ea typeface="Calibri"/>
                <a:cs typeface="Calibri"/>
                <a:sym typeface="Calibri"/>
              </a:rPr>
              <a:t>Real-Time. Always-On.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3"/>
          <p:cNvSpPr/>
          <p:nvPr/>
        </p:nvSpPr>
        <p:spPr>
          <a:xfrm>
            <a:off x="274320" y="3200400"/>
            <a:ext cx="64008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ECBD8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AECBD8"/>
                </a:solidFill>
                <a:latin typeface="Calibri"/>
                <a:ea typeface="Calibri"/>
                <a:cs typeface="Calibri"/>
                <a:sym typeface="Calibri"/>
              </a:rPr>
              <a:t>A device + app that monitors IV flow and estimated volume in real time —</a:t>
            </a:r>
            <a:br>
              <a:rPr lang="en-US" sz="1400">
                <a:solidFill>
                  <a:srgbClr val="AECBD8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400">
                <a:solidFill>
                  <a:srgbClr val="AECBD8"/>
                </a:solidFill>
                <a:latin typeface="Calibri"/>
                <a:ea typeface="Calibri"/>
                <a:cs typeface="Calibri"/>
                <a:sym typeface="Calibri"/>
              </a:rPr>
              <a:t>designed to reduce repetitive bedside checks and response delays.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3"/>
          <p:cNvSpPr/>
          <p:nvPr/>
        </p:nvSpPr>
        <p:spPr>
          <a:xfrm>
            <a:off x="7132320" y="1097280"/>
            <a:ext cx="1645920" cy="1645920"/>
          </a:xfrm>
          <a:prstGeom prst="ellipse">
            <a:avLst/>
          </a:prstGeom>
          <a:solidFill>
            <a:srgbClr val="028090">
              <a:alpha val="30196"/>
            </a:srgbClr>
          </a:solidFill>
          <a:ln cap="flat" cmpd="sng" w="19050">
            <a:solidFill>
              <a:srgbClr val="02C3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8" name="Google Shape;1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60920" y="1325880"/>
            <a:ext cx="1188720" cy="118872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/>
          <p:nvPr/>
        </p:nvSpPr>
        <p:spPr>
          <a:xfrm>
            <a:off x="0" y="4663440"/>
            <a:ext cx="9144000" cy="480060"/>
          </a:xfrm>
          <a:prstGeom prst="rect">
            <a:avLst/>
          </a:prstGeom>
          <a:solidFill>
            <a:srgbClr val="071828"/>
          </a:solidFill>
          <a:ln cap="flat" cmpd="sng" w="12700">
            <a:solidFill>
              <a:srgbClr val="0718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274320" y="4709160"/>
            <a:ext cx="85953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FA3B1"/>
              </a:buClr>
              <a:buSzPts val="1200"/>
              <a:buFont typeface="Calibri"/>
              <a:buNone/>
            </a:pPr>
            <a:r>
              <a:rPr lang="en-US" sz="1200">
                <a:solidFill>
                  <a:srgbClr val="8FA3B1"/>
                </a:solidFill>
                <a:latin typeface="Calibri"/>
                <a:ea typeface="Calibri"/>
                <a:cs typeface="Calibri"/>
                <a:sym typeface="Calibri"/>
              </a:rPr>
              <a:t>Wasim Shaik  &amp;  I Tahir Khan   |   admin@salinepro.shop   |   Chennai, India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7F9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8090"/>
              </a:buClr>
              <a:buSzPts val="1300"/>
              <a:buFont typeface="Calibri"/>
              <a:buNone/>
            </a:pPr>
            <a:r>
              <a:rPr b="1" lang="en-US" sz="1300">
                <a:solidFill>
                  <a:srgbClr val="028090"/>
                </a:solidFill>
                <a:latin typeface="Calibri"/>
                <a:ea typeface="Calibri"/>
                <a:cs typeface="Calibri"/>
                <a:sym typeface="Calibri"/>
              </a:rPr>
              <a:t>THE PROBLEM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4"/>
          <p:cNvSpPr/>
          <p:nvPr/>
        </p:nvSpPr>
        <p:spPr>
          <a:xfrm>
            <a:off x="457200" y="685800"/>
            <a:ext cx="82296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A2342"/>
              </a:buClr>
              <a:buSzPts val="3000"/>
              <a:buFont typeface="Calibri"/>
              <a:buNone/>
            </a:pPr>
            <a:r>
              <a:rPr b="1" lang="en-US" sz="3000">
                <a:solidFill>
                  <a:srgbClr val="0A2342"/>
                </a:solidFill>
                <a:latin typeface="Calibri"/>
                <a:ea typeface="Calibri"/>
                <a:cs typeface="Calibri"/>
                <a:sym typeface="Calibri"/>
              </a:rPr>
              <a:t>Manual IV monitoring creates repeated bedside workload.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4"/>
          <p:cNvSpPr/>
          <p:nvPr/>
        </p:nvSpPr>
        <p:spPr>
          <a:xfrm>
            <a:off x="457200" y="1600200"/>
            <a:ext cx="2651760" cy="283464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01600" rotWithShape="0" algn="bl" dir="8100000" dist="38100">
              <a:srgbClr val="000000">
                <a:alpha val="7843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4"/>
          <p:cNvSpPr/>
          <p:nvPr/>
        </p:nvSpPr>
        <p:spPr>
          <a:xfrm>
            <a:off x="457200" y="1600200"/>
            <a:ext cx="2651760" cy="64008"/>
          </a:xfrm>
          <a:prstGeom prst="rect">
            <a:avLst/>
          </a:prstGeom>
          <a:solidFill>
            <a:srgbClr val="0A2342"/>
          </a:solidFill>
          <a:ln cap="flat" cmpd="sng" w="12700">
            <a:solidFill>
              <a:srgbClr val="0A23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30" name="Google Shape;3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63040" y="1874520"/>
            <a:ext cx="640080" cy="64008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4"/>
          <p:cNvSpPr/>
          <p:nvPr/>
        </p:nvSpPr>
        <p:spPr>
          <a:xfrm>
            <a:off x="548640" y="2606040"/>
            <a:ext cx="24688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A2342"/>
              </a:buClr>
              <a:buSzPts val="1500"/>
              <a:buFont typeface="Calibri"/>
              <a:buNone/>
            </a:pPr>
            <a:r>
              <a:rPr b="1" lang="en-US" sz="1500">
                <a:solidFill>
                  <a:srgbClr val="0A2342"/>
                </a:solidFill>
                <a:latin typeface="Calibri"/>
                <a:ea typeface="Calibri"/>
                <a:cs typeface="Calibri"/>
                <a:sym typeface="Calibri"/>
              </a:rPr>
              <a:t>Nurse Overload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4"/>
          <p:cNvSpPr/>
          <p:nvPr/>
        </p:nvSpPr>
        <p:spPr>
          <a:xfrm>
            <a:off x="548640" y="3063240"/>
            <a:ext cx="246888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FA3B1"/>
              </a:buClr>
              <a:buSzPts val="1300"/>
              <a:buFont typeface="Calibri"/>
              <a:buNone/>
            </a:pPr>
            <a:r>
              <a:rPr lang="en-US" sz="1300">
                <a:solidFill>
                  <a:srgbClr val="8FA3B1"/>
                </a:solidFill>
                <a:latin typeface="Calibri"/>
                <a:ea typeface="Calibri"/>
                <a:cs typeface="Calibri"/>
                <a:sym typeface="Calibri"/>
              </a:rPr>
              <a:t>Nurses monitor</a:t>
            </a:r>
            <a:br>
              <a:rPr lang="en-US" sz="1300">
                <a:solidFill>
                  <a:srgbClr val="8FA3B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300">
                <a:solidFill>
                  <a:srgbClr val="8FA3B1"/>
                </a:solidFill>
                <a:latin typeface="Calibri"/>
                <a:ea typeface="Calibri"/>
                <a:cs typeface="Calibri"/>
                <a:sym typeface="Calibri"/>
              </a:rPr>
              <a:t>multiple IVs</a:t>
            </a:r>
            <a:br>
              <a:rPr lang="en-US" sz="1300">
                <a:solidFill>
                  <a:srgbClr val="8FA3B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300">
                <a:solidFill>
                  <a:srgbClr val="8FA3B1"/>
                </a:solidFill>
                <a:latin typeface="Calibri"/>
                <a:ea typeface="Calibri"/>
                <a:cs typeface="Calibri"/>
                <a:sym typeface="Calibri"/>
              </a:rPr>
              <a:t>simultaneously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4"/>
          <p:cNvSpPr/>
          <p:nvPr/>
        </p:nvSpPr>
        <p:spPr>
          <a:xfrm>
            <a:off x="3291840" y="1600200"/>
            <a:ext cx="2651760" cy="283464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01600" rotWithShape="0" algn="bl" dir="8100000" dist="38100">
              <a:srgbClr val="000000">
                <a:alpha val="7843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4"/>
          <p:cNvSpPr/>
          <p:nvPr/>
        </p:nvSpPr>
        <p:spPr>
          <a:xfrm>
            <a:off x="3291840" y="1600200"/>
            <a:ext cx="2651760" cy="64008"/>
          </a:xfrm>
          <a:prstGeom prst="rect">
            <a:avLst/>
          </a:prstGeom>
          <a:solidFill>
            <a:srgbClr val="0A2342"/>
          </a:solidFill>
          <a:ln cap="flat" cmpd="sng" w="12700">
            <a:solidFill>
              <a:srgbClr val="0A23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35" name="Google Shape;3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97680" y="1874520"/>
            <a:ext cx="640080" cy="64008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4"/>
          <p:cNvSpPr/>
          <p:nvPr/>
        </p:nvSpPr>
        <p:spPr>
          <a:xfrm>
            <a:off x="3383280" y="2606040"/>
            <a:ext cx="24688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A2342"/>
              </a:buClr>
              <a:buSzPts val="1500"/>
              <a:buFont typeface="Calibri"/>
              <a:buNone/>
            </a:pPr>
            <a:r>
              <a:rPr b="1" lang="en-US" sz="1500">
                <a:solidFill>
                  <a:srgbClr val="0A2342"/>
                </a:solidFill>
                <a:latin typeface="Calibri"/>
                <a:ea typeface="Calibri"/>
                <a:cs typeface="Calibri"/>
                <a:sym typeface="Calibri"/>
              </a:rPr>
              <a:t>Manual Checks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4"/>
          <p:cNvSpPr/>
          <p:nvPr/>
        </p:nvSpPr>
        <p:spPr>
          <a:xfrm>
            <a:off x="3383280" y="3063240"/>
            <a:ext cx="246888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FA3B1"/>
              </a:buClr>
              <a:buSzPts val="1300"/>
              <a:buFont typeface="Calibri"/>
              <a:buNone/>
            </a:pPr>
            <a:r>
              <a:rPr lang="en-US" sz="1300">
                <a:solidFill>
                  <a:srgbClr val="8FA3B1"/>
                </a:solidFill>
                <a:latin typeface="Calibri"/>
                <a:ea typeface="Calibri"/>
                <a:cs typeface="Calibri"/>
                <a:sym typeface="Calibri"/>
              </a:rPr>
              <a:t>Flow and volume</a:t>
            </a:r>
            <a:br>
              <a:rPr lang="en-US" sz="1300">
                <a:solidFill>
                  <a:srgbClr val="8FA3B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300">
                <a:solidFill>
                  <a:srgbClr val="8FA3B1"/>
                </a:solidFill>
                <a:latin typeface="Calibri"/>
                <a:ea typeface="Calibri"/>
                <a:cs typeface="Calibri"/>
                <a:sym typeface="Calibri"/>
              </a:rPr>
              <a:t>are checked</a:t>
            </a:r>
            <a:br>
              <a:rPr lang="en-US" sz="1300">
                <a:solidFill>
                  <a:srgbClr val="8FA3B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300">
                <a:solidFill>
                  <a:srgbClr val="8FA3B1"/>
                </a:solidFill>
                <a:latin typeface="Calibri"/>
                <a:ea typeface="Calibri"/>
                <a:cs typeface="Calibri"/>
                <a:sym typeface="Calibri"/>
              </a:rPr>
              <a:t>at bedside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4"/>
          <p:cNvSpPr/>
          <p:nvPr/>
        </p:nvSpPr>
        <p:spPr>
          <a:xfrm>
            <a:off x="6126480" y="1600200"/>
            <a:ext cx="2651760" cy="283464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01600" rotWithShape="0" algn="bl" dir="8100000" dist="38100">
              <a:srgbClr val="000000">
                <a:alpha val="7843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4"/>
          <p:cNvSpPr/>
          <p:nvPr/>
        </p:nvSpPr>
        <p:spPr>
          <a:xfrm>
            <a:off x="6126480" y="1600200"/>
            <a:ext cx="2651760" cy="64008"/>
          </a:xfrm>
          <a:prstGeom prst="rect">
            <a:avLst/>
          </a:prstGeom>
          <a:solidFill>
            <a:srgbClr val="0A2342"/>
          </a:solidFill>
          <a:ln cap="flat" cmpd="sng" w="12700">
            <a:solidFill>
              <a:srgbClr val="0A23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40" name="Google Shape;40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32320" y="1874520"/>
            <a:ext cx="640080" cy="64008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4"/>
          <p:cNvSpPr/>
          <p:nvPr/>
        </p:nvSpPr>
        <p:spPr>
          <a:xfrm>
            <a:off x="6217920" y="2606040"/>
            <a:ext cx="24688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A2342"/>
              </a:buClr>
              <a:buSzPts val="1500"/>
              <a:buFont typeface="Calibri"/>
              <a:buNone/>
            </a:pPr>
            <a:r>
              <a:rPr b="1" lang="en-US" sz="1500">
                <a:solidFill>
                  <a:srgbClr val="0A2342"/>
                </a:solidFill>
                <a:latin typeface="Calibri"/>
                <a:ea typeface="Calibri"/>
                <a:cs typeface="Calibri"/>
                <a:sym typeface="Calibri"/>
              </a:rPr>
              <a:t>Missed Alerts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4"/>
          <p:cNvSpPr/>
          <p:nvPr/>
        </p:nvSpPr>
        <p:spPr>
          <a:xfrm>
            <a:off x="6217920" y="3063240"/>
            <a:ext cx="246888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FA3B1"/>
              </a:buClr>
              <a:buSzPts val="1300"/>
              <a:buFont typeface="Calibri"/>
              <a:buNone/>
            </a:pPr>
            <a:r>
              <a:rPr lang="en-US" sz="1300">
                <a:solidFill>
                  <a:srgbClr val="8FA3B1"/>
                </a:solidFill>
                <a:latin typeface="Calibri"/>
                <a:ea typeface="Calibri"/>
                <a:cs typeface="Calibri"/>
                <a:sym typeface="Calibri"/>
              </a:rPr>
              <a:t>Low / empty bags</a:t>
            </a:r>
            <a:br>
              <a:rPr lang="en-US" sz="1300">
                <a:solidFill>
                  <a:srgbClr val="8FA3B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300">
                <a:solidFill>
                  <a:srgbClr val="8FA3B1"/>
                </a:solidFill>
                <a:latin typeface="Calibri"/>
                <a:ea typeface="Calibri"/>
                <a:cs typeface="Calibri"/>
                <a:sym typeface="Calibri"/>
              </a:rPr>
              <a:t>or altered flow</a:t>
            </a:r>
            <a:br>
              <a:rPr lang="en-US" sz="1300">
                <a:solidFill>
                  <a:srgbClr val="8FA3B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300">
                <a:solidFill>
                  <a:srgbClr val="8FA3B1"/>
                </a:solidFill>
                <a:latin typeface="Calibri"/>
                <a:ea typeface="Calibri"/>
                <a:cs typeface="Calibri"/>
                <a:sym typeface="Calibri"/>
              </a:rPr>
              <a:t>can be noticed late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solidFill>
            <a:srgbClr val="EBF5F7"/>
          </a:solidFill>
          <a:ln cap="flat" cmpd="sng" w="12700">
            <a:solidFill>
              <a:srgbClr val="C8E6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4"/>
          <p:cNvSpPr/>
          <p:nvPr/>
        </p:nvSpPr>
        <p:spPr>
          <a:xfrm>
            <a:off x="457200" y="4617720"/>
            <a:ext cx="8229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28090"/>
              </a:buClr>
              <a:buSzPts val="1200"/>
              <a:buFont typeface="Calibri"/>
              <a:buNone/>
            </a:pPr>
            <a:r>
              <a:rPr i="1" lang="en-US" sz="1200">
                <a:solidFill>
                  <a:srgbClr val="028090"/>
                </a:solidFill>
                <a:latin typeface="Calibri"/>
                <a:ea typeface="Calibri"/>
                <a:cs typeface="Calibri"/>
                <a:sym typeface="Calibri"/>
              </a:rPr>
              <a:t>India has ~70,000 hospitals — a large base for low-cost IV monitoring solutions.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A234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"/>
          <p:cNvSpPr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C39A"/>
              </a:buClr>
              <a:buSzPts val="1300"/>
              <a:buFont typeface="Calibri"/>
              <a:buNone/>
            </a:pPr>
            <a:r>
              <a:rPr b="1" lang="en-US" sz="1300">
                <a:solidFill>
                  <a:srgbClr val="02C39A"/>
                </a:solidFill>
                <a:latin typeface="Calibri"/>
                <a:ea typeface="Calibri"/>
                <a:cs typeface="Calibri"/>
                <a:sym typeface="Calibri"/>
              </a:rPr>
              <a:t>OUR SOLUTION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5"/>
          <p:cNvSpPr/>
          <p:nvPr/>
        </p:nvSpPr>
        <p:spPr>
          <a:xfrm>
            <a:off x="457200" y="685800"/>
            <a:ext cx="45720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 Black"/>
              <a:buNone/>
            </a:pPr>
            <a:r>
              <a:rPr b="1" lang="en-US" sz="40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SalinePro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5"/>
          <p:cNvSpPr/>
          <p:nvPr/>
        </p:nvSpPr>
        <p:spPr>
          <a:xfrm>
            <a:off x="457200" y="1371600"/>
            <a:ext cx="502920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ECBD8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AECBD8"/>
                </a:solidFill>
                <a:latin typeface="Calibri"/>
                <a:ea typeface="Calibri"/>
                <a:cs typeface="Calibri"/>
                <a:sym typeface="Calibri"/>
              </a:rPr>
              <a:t>A sensor clipped to the IV drip set measures flow rate and</a:t>
            </a:r>
            <a:br>
              <a:rPr lang="en-US" sz="1400">
                <a:solidFill>
                  <a:srgbClr val="AECBD8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400">
                <a:solidFill>
                  <a:srgbClr val="AECBD8"/>
                </a:solidFill>
                <a:latin typeface="Calibri"/>
                <a:ea typeface="Calibri"/>
                <a:cs typeface="Calibri"/>
                <a:sym typeface="Calibri"/>
              </a:rPr>
              <a:t>estimates remaining volume in real time — sending alerts</a:t>
            </a:r>
            <a:br>
              <a:rPr lang="en-US" sz="1400">
                <a:solidFill>
                  <a:srgbClr val="AECBD8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400">
                <a:solidFill>
                  <a:srgbClr val="AECBD8"/>
                </a:solidFill>
                <a:latin typeface="Calibri"/>
                <a:ea typeface="Calibri"/>
                <a:cs typeface="Calibri"/>
                <a:sym typeface="Calibri"/>
              </a:rPr>
              <a:t>to the nurse's phone when thresholds are reached.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5"/>
          <p:cNvSpPr/>
          <p:nvPr/>
        </p:nvSpPr>
        <p:spPr>
          <a:xfrm>
            <a:off x="457200" y="2560320"/>
            <a:ext cx="1920240" cy="1645920"/>
          </a:xfrm>
          <a:prstGeom prst="rect">
            <a:avLst/>
          </a:prstGeom>
          <a:solidFill>
            <a:srgbClr val="0D2E4A"/>
          </a:solidFill>
          <a:ln cap="flat" cmpd="sng" w="9525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54" name="Google Shape;5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1560" y="2697480"/>
            <a:ext cx="548640" cy="54864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5"/>
          <p:cNvSpPr/>
          <p:nvPr/>
        </p:nvSpPr>
        <p:spPr>
          <a:xfrm>
            <a:off x="502920" y="3337560"/>
            <a:ext cx="18288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B8D4E0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B8D4E0"/>
                </a:solidFill>
                <a:latin typeface="Calibri"/>
                <a:ea typeface="Calibri"/>
                <a:cs typeface="Calibri"/>
                <a:sym typeface="Calibri"/>
              </a:rPr>
              <a:t>Live flow rate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B8D4E0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B8D4E0"/>
                </a:solidFill>
                <a:latin typeface="Calibri"/>
                <a:ea typeface="Calibri"/>
                <a:cs typeface="Calibri"/>
                <a:sym typeface="Calibri"/>
              </a:rPr>
              <a:t>&amp; mL remaining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5"/>
          <p:cNvSpPr/>
          <p:nvPr/>
        </p:nvSpPr>
        <p:spPr>
          <a:xfrm>
            <a:off x="2560320" y="2560320"/>
            <a:ext cx="1920240" cy="1645920"/>
          </a:xfrm>
          <a:prstGeom prst="rect">
            <a:avLst/>
          </a:prstGeom>
          <a:solidFill>
            <a:srgbClr val="0D2E4A"/>
          </a:solidFill>
          <a:ln cap="flat" cmpd="sng" w="9525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57" name="Google Shape;57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54680" y="2697480"/>
            <a:ext cx="548640" cy="54864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5"/>
          <p:cNvSpPr/>
          <p:nvPr/>
        </p:nvSpPr>
        <p:spPr>
          <a:xfrm>
            <a:off x="2606040" y="3337560"/>
            <a:ext cx="18288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B8D4E0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B8D4E0"/>
                </a:solidFill>
                <a:latin typeface="Calibri"/>
                <a:ea typeface="Calibri"/>
                <a:cs typeface="Calibri"/>
                <a:sym typeface="Calibri"/>
              </a:rPr>
              <a:t>Push alerts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B8D4E0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B8D4E0"/>
                </a:solidFill>
                <a:latin typeface="Calibri"/>
                <a:ea typeface="Calibri"/>
                <a:cs typeface="Calibri"/>
                <a:sym typeface="Calibri"/>
              </a:rPr>
              <a:t>to nurse phone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5"/>
          <p:cNvSpPr/>
          <p:nvPr/>
        </p:nvSpPr>
        <p:spPr>
          <a:xfrm>
            <a:off x="4663440" y="2560320"/>
            <a:ext cx="1920240" cy="1645920"/>
          </a:xfrm>
          <a:prstGeom prst="rect">
            <a:avLst/>
          </a:prstGeom>
          <a:solidFill>
            <a:srgbClr val="0D2E4A"/>
          </a:solidFill>
          <a:ln cap="flat" cmpd="sng" w="9525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60" name="Google Shape;60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57800" y="2697480"/>
            <a:ext cx="548640" cy="54864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5"/>
          <p:cNvSpPr/>
          <p:nvPr/>
        </p:nvSpPr>
        <p:spPr>
          <a:xfrm>
            <a:off x="4709160" y="3337560"/>
            <a:ext cx="18288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B8D4E0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B8D4E0"/>
                </a:solidFill>
                <a:latin typeface="Calibri"/>
                <a:ea typeface="Calibri"/>
                <a:cs typeface="Calibri"/>
                <a:sym typeface="Calibri"/>
              </a:rPr>
              <a:t>App dashboard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B8D4E0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B8D4E0"/>
                </a:solidFill>
                <a:latin typeface="Calibri"/>
                <a:ea typeface="Calibri"/>
                <a:cs typeface="Calibri"/>
                <a:sym typeface="Calibri"/>
              </a:rPr>
              <a:t>for all patients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5"/>
          <p:cNvSpPr/>
          <p:nvPr/>
        </p:nvSpPr>
        <p:spPr>
          <a:xfrm>
            <a:off x="6766560" y="2560320"/>
            <a:ext cx="1920240" cy="1645920"/>
          </a:xfrm>
          <a:prstGeom prst="rect">
            <a:avLst/>
          </a:prstGeom>
          <a:solidFill>
            <a:srgbClr val="0D2E4A"/>
          </a:solidFill>
          <a:ln cap="flat" cmpd="sng" w="9525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63" name="Google Shape;63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360920" y="2697480"/>
            <a:ext cx="548640" cy="54864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5"/>
          <p:cNvSpPr/>
          <p:nvPr/>
        </p:nvSpPr>
        <p:spPr>
          <a:xfrm>
            <a:off x="6812280" y="3337560"/>
            <a:ext cx="18288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B8D4E0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B8D4E0"/>
                </a:solidFill>
                <a:latin typeface="Calibri"/>
                <a:ea typeface="Calibri"/>
                <a:cs typeface="Calibri"/>
                <a:sym typeface="Calibri"/>
              </a:rPr>
              <a:t>WiFi / BLE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B8D4E0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B8D4E0"/>
                </a:solidFill>
                <a:latin typeface="Calibri"/>
                <a:ea typeface="Calibri"/>
                <a:cs typeface="Calibri"/>
                <a:sym typeface="Calibri"/>
              </a:rPr>
              <a:t>connectivity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5"/>
          <p:cNvSpPr/>
          <p:nvPr/>
        </p:nvSpPr>
        <p:spPr>
          <a:xfrm>
            <a:off x="6675120" y="478744"/>
            <a:ext cx="2286000" cy="4390436"/>
          </a:xfrm>
          <a:prstGeom prst="roundRect">
            <a:avLst>
              <a:gd fmla="val 7143" name="adj"/>
            </a:avLst>
          </a:prstGeom>
          <a:solidFill>
            <a:srgbClr val="0D2E4A"/>
          </a:solidFill>
          <a:ln cap="flat" cmpd="sng" w="19050">
            <a:solidFill>
              <a:srgbClr val="02C3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5"/>
          <p:cNvSpPr/>
          <p:nvPr/>
        </p:nvSpPr>
        <p:spPr>
          <a:xfrm>
            <a:off x="7269480" y="1325880"/>
            <a:ext cx="457200" cy="109728"/>
          </a:xfrm>
          <a:prstGeom prst="ellipse">
            <a:avLst/>
          </a:prstGeom>
          <a:solidFill>
            <a:srgbClr val="0A2342"/>
          </a:solidFill>
          <a:ln cap="flat" cmpd="sng" w="12700">
            <a:solidFill>
              <a:srgbClr val="0A23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7" name="Google Shape;67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858001" y="615920"/>
            <a:ext cx="1920239" cy="41631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7F9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6"/>
          <p:cNvSpPr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8090"/>
              </a:buClr>
              <a:buSzPts val="1300"/>
              <a:buFont typeface="Calibri"/>
              <a:buNone/>
            </a:pPr>
            <a:r>
              <a:rPr b="1" lang="en-US" sz="1300">
                <a:solidFill>
                  <a:srgbClr val="028090"/>
                </a:solidFill>
                <a:latin typeface="Calibri"/>
                <a:ea typeface="Calibri"/>
                <a:cs typeface="Calibri"/>
                <a:sym typeface="Calibri"/>
              </a:rPr>
              <a:t>HOSPITAL VALIDATION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6"/>
          <p:cNvSpPr/>
          <p:nvPr/>
        </p:nvSpPr>
        <p:spPr>
          <a:xfrm>
            <a:off x="457200" y="685800"/>
            <a:ext cx="82296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A2342"/>
              </a:buClr>
              <a:buSzPts val="2800"/>
              <a:buFont typeface="Calibri"/>
              <a:buNone/>
            </a:pPr>
            <a:r>
              <a:rPr b="1" lang="en-US" sz="2800">
                <a:solidFill>
                  <a:srgbClr val="0A2342"/>
                </a:solidFill>
                <a:latin typeface="Calibri"/>
                <a:ea typeface="Calibri"/>
                <a:cs typeface="Calibri"/>
                <a:sym typeface="Calibri"/>
              </a:rPr>
              <a:t>Evaluated in a hospital setting.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6"/>
          <p:cNvSpPr/>
          <p:nvPr/>
        </p:nvSpPr>
        <p:spPr>
          <a:xfrm>
            <a:off x="457200" y="1417320"/>
            <a:ext cx="4846320" cy="33832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27000" rotWithShape="0" algn="bl" dir="8100000" dist="3810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6"/>
          <p:cNvSpPr/>
          <p:nvPr/>
        </p:nvSpPr>
        <p:spPr>
          <a:xfrm>
            <a:off x="457200" y="1417320"/>
            <a:ext cx="4846320" cy="73152"/>
          </a:xfrm>
          <a:prstGeom prst="rect">
            <a:avLst/>
          </a:prstGeom>
          <a:solidFill>
            <a:srgbClr val="028090"/>
          </a:solidFill>
          <a:ln cap="flat" cmpd="sng" w="12700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77" name="Google Shape;7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1600200"/>
            <a:ext cx="502920" cy="50292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6"/>
          <p:cNvSpPr/>
          <p:nvPr/>
        </p:nvSpPr>
        <p:spPr>
          <a:xfrm>
            <a:off x="1280160" y="1600200"/>
            <a:ext cx="38404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A2342"/>
              </a:buClr>
              <a:buSzPts val="1600"/>
              <a:buFont typeface="Calibri"/>
              <a:buNone/>
            </a:pPr>
            <a:r>
              <a:rPr b="1" lang="en-US" sz="1600">
                <a:solidFill>
                  <a:srgbClr val="0A2342"/>
                </a:solidFill>
                <a:latin typeface="Calibri"/>
                <a:ea typeface="Calibri"/>
                <a:cs typeface="Calibri"/>
                <a:sym typeface="Calibri"/>
              </a:rPr>
              <a:t>Saveetha Medical College &amp; Hospital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6"/>
          <p:cNvSpPr/>
          <p:nvPr/>
        </p:nvSpPr>
        <p:spPr>
          <a:xfrm>
            <a:off x="640080" y="2194560"/>
            <a:ext cx="44805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FA3B1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8FA3B1"/>
                </a:solidFill>
                <a:latin typeface="Calibri"/>
                <a:ea typeface="Calibri"/>
                <a:cs typeface="Calibri"/>
                <a:sym typeface="Calibri"/>
              </a:rPr>
              <a:t>Certificate Ref: SMCH/DEV-EVAL/2026/SC0426001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6"/>
          <p:cNvSpPr/>
          <p:nvPr/>
        </p:nvSpPr>
        <p:spPr>
          <a:xfrm>
            <a:off x="640080" y="2468880"/>
            <a:ext cx="44805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FA3B1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8FA3B1"/>
                </a:solidFill>
                <a:latin typeface="Calibri"/>
                <a:ea typeface="Calibri"/>
                <a:cs typeface="Calibri"/>
                <a:sym typeface="Calibri"/>
              </a:rPr>
              <a:t>Date: 24 May 2026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6"/>
          <p:cNvSpPr/>
          <p:nvPr/>
        </p:nvSpPr>
        <p:spPr>
          <a:xfrm>
            <a:off x="640080" y="2743200"/>
            <a:ext cx="44805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FA3B1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8FA3B1"/>
                </a:solidFill>
                <a:latin typeface="Calibri"/>
                <a:ea typeface="Calibri"/>
                <a:cs typeface="Calibri"/>
                <a:sym typeface="Calibri"/>
              </a:rPr>
              <a:t>Device IDs tested: SC0426001, SC0426002, SC0426003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6"/>
          <p:cNvSpPr/>
          <p:nvPr/>
        </p:nvSpPr>
        <p:spPr>
          <a:xfrm>
            <a:off x="594360" y="3154680"/>
            <a:ext cx="4572000" cy="18288"/>
          </a:xfrm>
          <a:prstGeom prst="rect">
            <a:avLst/>
          </a:prstGeom>
          <a:solidFill>
            <a:srgbClr val="E0E8EC"/>
          </a:solidFill>
          <a:ln cap="flat" cmpd="sng" w="12700">
            <a:solidFill>
              <a:srgbClr val="E0E8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6"/>
          <p:cNvSpPr/>
          <p:nvPr/>
        </p:nvSpPr>
        <p:spPr>
          <a:xfrm>
            <a:off x="594360" y="3246120"/>
            <a:ext cx="457200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D3D"/>
              </a:buClr>
              <a:buSzPts val="1200"/>
              <a:buFont typeface="Calibri"/>
              <a:buNone/>
            </a:pPr>
            <a:r>
              <a:rPr i="1" lang="en-US" sz="1200">
                <a:solidFill>
                  <a:srgbClr val="1E2D3D"/>
                </a:solidFill>
                <a:latin typeface="Calibri"/>
                <a:ea typeface="Calibri"/>
                <a:cs typeface="Calibri"/>
                <a:sym typeface="Calibri"/>
              </a:rPr>
              <a:t>"The product was observed and assessed for functionality,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D3D"/>
              </a:buClr>
              <a:buSzPts val="1200"/>
              <a:buFont typeface="Calibri"/>
              <a:buNone/>
            </a:pPr>
            <a:r>
              <a:rPr i="1" lang="en-US" sz="1200">
                <a:solidFill>
                  <a:srgbClr val="1E2D3D"/>
                </a:solidFill>
                <a:latin typeface="Calibri"/>
                <a:ea typeface="Calibri"/>
                <a:cs typeface="Calibri"/>
                <a:sym typeface="Calibri"/>
              </a:rPr>
              <a:t>usability, and practical applicability — and was found to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D3D"/>
              </a:buClr>
              <a:buSzPts val="1200"/>
              <a:buFont typeface="Calibri"/>
              <a:buNone/>
            </a:pPr>
            <a:r>
              <a:rPr i="1" lang="en-US" sz="1200">
                <a:solidFill>
                  <a:srgbClr val="1E2D3D"/>
                </a:solidFill>
                <a:latin typeface="Calibri"/>
                <a:ea typeface="Calibri"/>
                <a:cs typeface="Calibri"/>
                <a:sym typeface="Calibri"/>
              </a:rPr>
              <a:t>function satisfactorily for its intended healthcare use."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6"/>
          <p:cNvSpPr/>
          <p:nvPr/>
        </p:nvSpPr>
        <p:spPr>
          <a:xfrm>
            <a:off x="594360" y="4297680"/>
            <a:ext cx="45720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8090"/>
              </a:buClr>
              <a:buSzPts val="1100"/>
              <a:buFont typeface="Calibri"/>
              <a:buNone/>
            </a:pPr>
            <a:r>
              <a:rPr b="1" lang="en-US" sz="1100">
                <a:solidFill>
                  <a:srgbClr val="028090"/>
                </a:solidFill>
                <a:latin typeface="Calibri"/>
                <a:ea typeface="Calibri"/>
                <a:cs typeface="Calibri"/>
                <a:sym typeface="Calibri"/>
              </a:rPr>
              <a:t>— Dr. H. Gowtham, Saveetha Medical College &amp; Hospital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6"/>
          <p:cNvSpPr txBox="1"/>
          <p:nvPr/>
        </p:nvSpPr>
        <p:spPr>
          <a:xfrm>
            <a:off x="502920" y="4892040"/>
            <a:ext cx="8229600" cy="1463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8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Hospital evaluation only; the certificate does not constitute regulatory approval or medical endorsement.</a:t>
            </a:r>
            <a:endParaRPr/>
          </a:p>
        </p:txBody>
      </p:sp>
      <p:pic>
        <p:nvPicPr>
          <p:cNvPr id="86" name="Google Shape;86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45770" y="895340"/>
            <a:ext cx="2370534" cy="335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A2342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7"/>
          <p:cNvSpPr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C39A"/>
              </a:buClr>
              <a:buSzPts val="1300"/>
              <a:buFont typeface="Calibri"/>
              <a:buNone/>
            </a:pPr>
            <a:r>
              <a:rPr b="1" lang="en-US" sz="1300">
                <a:solidFill>
                  <a:srgbClr val="02C39A"/>
                </a:solidFill>
                <a:latin typeface="Calibri"/>
                <a:ea typeface="Calibri"/>
                <a:cs typeface="Calibri"/>
                <a:sym typeface="Calibri"/>
              </a:rPr>
              <a:t>MARKET OPPORTUNITY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7"/>
          <p:cNvSpPr/>
          <p:nvPr/>
        </p:nvSpPr>
        <p:spPr>
          <a:xfrm>
            <a:off x="457200" y="685800"/>
            <a:ext cx="82296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alibri"/>
              <a:buNone/>
            </a:pPr>
            <a:r>
              <a:rPr b="1" lang="en-US" sz="2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Large hospital base; clear low-cost entry point.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7"/>
          <p:cNvSpPr/>
          <p:nvPr/>
        </p:nvSpPr>
        <p:spPr>
          <a:xfrm>
            <a:off x="365760" y="1463040"/>
            <a:ext cx="2011680" cy="1645920"/>
          </a:xfrm>
          <a:prstGeom prst="rect">
            <a:avLst/>
          </a:prstGeom>
          <a:solidFill>
            <a:srgbClr val="0D2E4A"/>
          </a:solidFill>
          <a:ln cap="flat" cmpd="sng" w="9525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7"/>
          <p:cNvSpPr/>
          <p:nvPr/>
        </p:nvSpPr>
        <p:spPr>
          <a:xfrm>
            <a:off x="411480" y="1600200"/>
            <a:ext cx="192024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2C39A"/>
              </a:buClr>
              <a:buSzPts val="2600"/>
              <a:buFont typeface="Arial Black"/>
              <a:buNone/>
            </a:pPr>
            <a:r>
              <a:rPr b="1" lang="en-US" sz="2600">
                <a:solidFill>
                  <a:srgbClr val="02C39A"/>
                </a:solidFill>
                <a:latin typeface="Arial Black"/>
                <a:ea typeface="Arial Black"/>
                <a:cs typeface="Arial Black"/>
                <a:sym typeface="Arial Black"/>
              </a:rPr>
              <a:t>70,000+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7"/>
          <p:cNvSpPr/>
          <p:nvPr/>
        </p:nvSpPr>
        <p:spPr>
          <a:xfrm>
            <a:off x="411480" y="2331720"/>
            <a:ext cx="19202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ECBD8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AECBD8"/>
                </a:solidFill>
                <a:latin typeface="Calibri"/>
                <a:ea typeface="Calibri"/>
                <a:cs typeface="Calibri"/>
                <a:sym typeface="Calibri"/>
              </a:rPr>
              <a:t>Estimated hospitals</a:t>
            </a:r>
            <a:br>
              <a:rPr lang="en-US" sz="1100">
                <a:solidFill>
                  <a:srgbClr val="AECBD8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100">
                <a:solidFill>
                  <a:srgbClr val="AECBD8"/>
                </a:solidFill>
                <a:latin typeface="Calibri"/>
                <a:ea typeface="Calibri"/>
                <a:cs typeface="Calibri"/>
                <a:sym typeface="Calibri"/>
              </a:rPr>
              <a:t>in India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7"/>
          <p:cNvSpPr/>
          <p:nvPr/>
        </p:nvSpPr>
        <p:spPr>
          <a:xfrm>
            <a:off x="2560320" y="1463040"/>
            <a:ext cx="2011680" cy="1645920"/>
          </a:xfrm>
          <a:prstGeom prst="rect">
            <a:avLst/>
          </a:prstGeom>
          <a:solidFill>
            <a:srgbClr val="0D2E4A"/>
          </a:solidFill>
          <a:ln cap="flat" cmpd="sng" w="9525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7"/>
          <p:cNvSpPr/>
          <p:nvPr/>
        </p:nvSpPr>
        <p:spPr>
          <a:xfrm>
            <a:off x="2606040" y="1600200"/>
            <a:ext cx="192024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2C39A"/>
              </a:buClr>
              <a:buSzPts val="2600"/>
              <a:buFont typeface="Arial Black"/>
              <a:buNone/>
            </a:pPr>
            <a:r>
              <a:rPr b="1" lang="en-US" sz="2600">
                <a:solidFill>
                  <a:srgbClr val="02C39A"/>
                </a:solidFill>
                <a:latin typeface="Arial Black"/>
                <a:ea typeface="Arial Black"/>
                <a:cs typeface="Arial Black"/>
                <a:sym typeface="Arial Black"/>
              </a:rPr>
              <a:t>~63%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7"/>
          <p:cNvSpPr/>
          <p:nvPr/>
        </p:nvSpPr>
        <p:spPr>
          <a:xfrm>
            <a:off x="2606040" y="2331720"/>
            <a:ext cx="19202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ECBD8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AECBD8"/>
                </a:solidFill>
                <a:latin typeface="Calibri"/>
                <a:ea typeface="Calibri"/>
                <a:cs typeface="Calibri"/>
                <a:sym typeface="Calibri"/>
              </a:rPr>
              <a:t>Private-sector share</a:t>
            </a:r>
            <a:br>
              <a:rPr lang="en-US" sz="1100">
                <a:solidFill>
                  <a:srgbClr val="AECBD8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100">
                <a:solidFill>
                  <a:srgbClr val="AECBD8"/>
                </a:solidFill>
                <a:latin typeface="Calibri"/>
                <a:ea typeface="Calibri"/>
                <a:cs typeface="Calibri"/>
                <a:sym typeface="Calibri"/>
              </a:rPr>
              <a:t>(estimated)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7"/>
          <p:cNvSpPr/>
          <p:nvPr/>
        </p:nvSpPr>
        <p:spPr>
          <a:xfrm>
            <a:off x="4754880" y="1463040"/>
            <a:ext cx="2011680" cy="1645920"/>
          </a:xfrm>
          <a:prstGeom prst="rect">
            <a:avLst/>
          </a:prstGeom>
          <a:solidFill>
            <a:srgbClr val="0D2E4A"/>
          </a:solidFill>
          <a:ln cap="flat" cmpd="sng" w="9525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7"/>
          <p:cNvSpPr/>
          <p:nvPr/>
        </p:nvSpPr>
        <p:spPr>
          <a:xfrm>
            <a:off x="4800600" y="1600200"/>
            <a:ext cx="192024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2C39A"/>
              </a:buClr>
              <a:buSzPts val="2600"/>
              <a:buFont typeface="Arial Black"/>
              <a:buNone/>
            </a:pPr>
            <a:r>
              <a:rPr b="1" lang="en-US" sz="2600">
                <a:solidFill>
                  <a:srgbClr val="02C39A"/>
                </a:solidFill>
                <a:latin typeface="Arial Black"/>
                <a:ea typeface="Arial Black"/>
                <a:cs typeface="Arial Black"/>
                <a:sym typeface="Arial Black"/>
              </a:rPr>
              <a:t>5,000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7"/>
          <p:cNvSpPr/>
          <p:nvPr/>
        </p:nvSpPr>
        <p:spPr>
          <a:xfrm>
            <a:off x="4800600" y="2331720"/>
            <a:ext cx="19202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ECBD8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AECBD8"/>
                </a:solidFill>
                <a:latin typeface="Calibri"/>
                <a:ea typeface="Calibri"/>
                <a:cs typeface="Calibri"/>
                <a:sym typeface="Calibri"/>
              </a:rPr>
              <a:t>Initial Tier 2 &amp; 3</a:t>
            </a:r>
            <a:br>
              <a:rPr lang="en-US" sz="1100">
                <a:solidFill>
                  <a:srgbClr val="AECBD8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100">
                <a:solidFill>
                  <a:srgbClr val="AECBD8"/>
                </a:solidFill>
                <a:latin typeface="Calibri"/>
                <a:ea typeface="Calibri"/>
                <a:cs typeface="Calibri"/>
                <a:sym typeface="Calibri"/>
              </a:rPr>
              <a:t>beachhead (internal target)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7"/>
          <p:cNvSpPr/>
          <p:nvPr/>
        </p:nvSpPr>
        <p:spPr>
          <a:xfrm>
            <a:off x="6949440" y="1463040"/>
            <a:ext cx="2011680" cy="1645920"/>
          </a:xfrm>
          <a:prstGeom prst="rect">
            <a:avLst/>
          </a:prstGeom>
          <a:solidFill>
            <a:srgbClr val="0D2E4A"/>
          </a:solidFill>
          <a:ln cap="flat" cmpd="sng" w="9525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7"/>
          <p:cNvSpPr/>
          <p:nvPr/>
        </p:nvSpPr>
        <p:spPr>
          <a:xfrm>
            <a:off x="6995160" y="1600200"/>
            <a:ext cx="192024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600">
                <a:solidFill>
                  <a:srgbClr val="02C39A"/>
                </a:solidFill>
                <a:latin typeface="Arial Black"/>
                <a:ea typeface="Arial Black"/>
                <a:cs typeface="Arial Black"/>
                <a:sym typeface="Arial Black"/>
              </a:rPr>
              <a:t>$</a:t>
            </a:r>
            <a:r>
              <a:rPr b="1" lang="en-US" sz="2600">
                <a:solidFill>
                  <a:srgbClr val="02C39A"/>
                </a:solidFill>
                <a:latin typeface="Arial Black"/>
                <a:ea typeface="Arial Black"/>
                <a:cs typeface="Arial Black"/>
                <a:sym typeface="Arial Black"/>
              </a:rPr>
              <a:t>52.1K</a:t>
            </a:r>
            <a:endParaRPr>
              <a:solidFill>
                <a:srgbClr val="A9BBC7"/>
              </a:solidFill>
            </a:endParaRPr>
          </a:p>
        </p:txBody>
      </p:sp>
      <p:sp>
        <p:nvSpPr>
          <p:cNvPr id="105" name="Google Shape;105;p7"/>
          <p:cNvSpPr/>
          <p:nvPr/>
        </p:nvSpPr>
        <p:spPr>
          <a:xfrm>
            <a:off x="6995160" y="2331720"/>
            <a:ext cx="19202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9BBC7"/>
              </a:buClr>
              <a:buSzPts val="1400"/>
              <a:buFont typeface="Arial"/>
              <a:buNone/>
            </a:pPr>
            <a:r>
              <a:rPr b="0" lang="en-US" sz="1100">
                <a:solidFill>
                  <a:srgbClr val="A9BBC7"/>
                </a:solidFill>
                <a:latin typeface="Arial"/>
                <a:ea typeface="Arial"/>
                <a:cs typeface="Arial"/>
                <a:sym typeface="Arial"/>
              </a:rPr>
              <a:t>Hardware revenue across 50 hospitals</a:t>
            </a:r>
            <a:b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lang="en-US" sz="1100">
                <a:solidFill>
                  <a:srgbClr val="A9BBC7"/>
                </a:solidFill>
                <a:latin typeface="Arial"/>
                <a:ea typeface="Arial"/>
                <a:cs typeface="Arial"/>
                <a:sym typeface="Arial"/>
              </a:rPr>
              <a:t>at 20 devices × $52.1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7"/>
          <p:cNvSpPr/>
          <p:nvPr/>
        </p:nvSpPr>
        <p:spPr>
          <a:xfrm>
            <a:off x="365760" y="3291840"/>
            <a:ext cx="8412480" cy="1554480"/>
          </a:xfrm>
          <a:prstGeom prst="rect">
            <a:avLst/>
          </a:prstGeom>
          <a:solidFill>
            <a:srgbClr val="0D2E4A"/>
          </a:solidFill>
          <a:ln cap="flat" cmpd="sng" w="9525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07" name="Google Shape;10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640" y="3520440"/>
            <a:ext cx="548640" cy="54864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7"/>
          <p:cNvSpPr/>
          <p:nvPr/>
        </p:nvSpPr>
        <p:spPr>
          <a:xfrm>
            <a:off x="1234440" y="3383280"/>
            <a:ext cx="7315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C39A"/>
              </a:buClr>
              <a:buSzPts val="1300"/>
              <a:buFont typeface="Calibri"/>
              <a:buNone/>
            </a:pPr>
            <a:r>
              <a:rPr b="1" lang="en-US" sz="1300">
                <a:solidFill>
                  <a:srgbClr val="02C39A"/>
                </a:solidFill>
                <a:latin typeface="Calibri"/>
                <a:ea typeface="Calibri"/>
                <a:cs typeface="Calibri"/>
                <a:sym typeface="Calibri"/>
              </a:rPr>
              <a:t>Initial commercial hypothesis: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7"/>
          <p:cNvSpPr/>
          <p:nvPr/>
        </p:nvSpPr>
        <p:spPr>
          <a:xfrm>
            <a:off x="1234440" y="3749040"/>
            <a:ext cx="740664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9BBC7"/>
              </a:buClr>
              <a:buSzPts val="1200"/>
              <a:buFont typeface="Arial"/>
              <a:buNone/>
            </a:pPr>
            <a:r>
              <a:rPr b="0" lang="en-US" sz="1200">
                <a:solidFill>
                  <a:srgbClr val="A9BBC7"/>
                </a:solidFill>
                <a:latin typeface="Arial"/>
                <a:ea typeface="Arial"/>
                <a:cs typeface="Arial"/>
                <a:sym typeface="Arial"/>
              </a:rPr>
              <a:t>5,000 small-to-mid hospitals in Tier 2 &amp; 3 cities.</a:t>
            </a:r>
            <a:b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lang="en-US" sz="1200">
                <a:solidFill>
                  <a:srgbClr val="A9BBC7"/>
                </a:solidFill>
                <a:latin typeface="Arial"/>
                <a:ea typeface="Arial"/>
                <a:cs typeface="Arial"/>
                <a:sym typeface="Arial"/>
              </a:rPr>
              <a:t>At 20 devices per hospital × $52.1 = $1.04K per hospital; 50 hospitals = $52.1K hardware revenue.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7"/>
          <p:cNvSpPr txBox="1"/>
          <p:nvPr/>
        </p:nvSpPr>
        <p:spPr>
          <a:xfrm>
            <a:off x="502920" y="4892040"/>
            <a:ext cx="8229600" cy="1463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Sources: NITI Aayog (2024) / Commonwealth Fund (2026) for hospital count and private-sector share. Beachhead and pricing are SalinePro planning assumptions.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"/>
          <p:cNvSpPr txBox="1"/>
          <p:nvPr/>
        </p:nvSpPr>
        <p:spPr>
          <a:xfrm>
            <a:off x="457200" y="274320"/>
            <a:ext cx="8229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2C39A"/>
                </a:solidFill>
                <a:latin typeface="Arial"/>
                <a:ea typeface="Arial"/>
                <a:cs typeface="Arial"/>
                <a:sym typeface="Arial"/>
              </a:rPr>
              <a:t>BUSINESS MODEL</a:t>
            </a:r>
            <a:endParaRPr/>
          </a:p>
        </p:txBody>
      </p:sp>
      <p:sp>
        <p:nvSpPr>
          <p:cNvPr id="117" name="Google Shape;117;p8"/>
          <p:cNvSpPr txBox="1"/>
          <p:nvPr/>
        </p:nvSpPr>
        <p:spPr>
          <a:xfrm>
            <a:off x="457200" y="658368"/>
            <a:ext cx="82296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rgbClr val="0D2745"/>
                </a:solidFill>
                <a:latin typeface="Arial Black"/>
                <a:ea typeface="Arial Black"/>
                <a:cs typeface="Arial Black"/>
                <a:sym typeface="Arial Black"/>
              </a:rPr>
              <a:t>Hardware + AMC. Two planned revenue streams.</a:t>
            </a:r>
            <a:endParaRPr/>
          </a:p>
        </p:txBody>
      </p:sp>
      <p:sp>
        <p:nvSpPr>
          <p:cNvPr id="118" name="Google Shape;118;p8"/>
          <p:cNvSpPr/>
          <p:nvPr/>
        </p:nvSpPr>
        <p:spPr>
          <a:xfrm>
            <a:off x="502920" y="1417320"/>
            <a:ext cx="3886200" cy="3291840"/>
          </a:xfrm>
          <a:prstGeom prst="roundRect">
            <a:avLst>
              <a:gd fmla="val 16667" name="adj"/>
            </a:avLst>
          </a:prstGeom>
          <a:solidFill>
            <a:srgbClr val="EEF6F6"/>
          </a:solidFill>
          <a:ln cap="flat" cmpd="sng" w="10150">
            <a:solidFill>
              <a:srgbClr val="D6E1E7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8"/>
          <p:cNvSpPr txBox="1"/>
          <p:nvPr/>
        </p:nvSpPr>
        <p:spPr>
          <a:xfrm>
            <a:off x="731520" y="1600200"/>
            <a:ext cx="34290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0D2745"/>
                </a:solidFill>
                <a:latin typeface="Arial"/>
                <a:ea typeface="Arial"/>
                <a:cs typeface="Arial"/>
                <a:sym typeface="Arial"/>
              </a:rPr>
              <a:t>Hardware</a:t>
            </a:r>
            <a:endParaRPr/>
          </a:p>
        </p:txBody>
      </p:sp>
      <p:sp>
        <p:nvSpPr>
          <p:cNvPr id="120" name="Google Shape;120;p8"/>
          <p:cNvSpPr/>
          <p:nvPr/>
        </p:nvSpPr>
        <p:spPr>
          <a:xfrm>
            <a:off x="731520" y="2057400"/>
            <a:ext cx="3429000" cy="658368"/>
          </a:xfrm>
          <a:prstGeom prst="roundRect">
            <a:avLst>
              <a:gd fmla="val 16667" name="adj"/>
            </a:avLst>
          </a:prstGeom>
          <a:solidFill>
            <a:srgbClr val="0D2745"/>
          </a:solidFill>
          <a:ln cap="flat" cmpd="sng" w="10150">
            <a:solidFill>
              <a:srgbClr val="0D2745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8"/>
          <p:cNvSpPr txBox="1"/>
          <p:nvPr/>
        </p:nvSpPr>
        <p:spPr>
          <a:xfrm>
            <a:off x="758952" y="2103120"/>
            <a:ext cx="3374136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$52.1</a:t>
            </a:r>
            <a:endParaRPr/>
          </a:p>
        </p:txBody>
      </p:sp>
      <p:sp>
        <p:nvSpPr>
          <p:cNvPr id="122" name="Google Shape;122;p8"/>
          <p:cNvSpPr txBox="1"/>
          <p:nvPr/>
        </p:nvSpPr>
        <p:spPr>
          <a:xfrm>
            <a:off x="731520" y="2770632"/>
            <a:ext cx="34290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00">
                <a:solidFill>
                  <a:srgbClr val="263B4A"/>
                </a:solidFill>
                <a:latin typeface="Arial"/>
                <a:ea typeface="Arial"/>
                <a:cs typeface="Arial"/>
                <a:sym typeface="Arial"/>
              </a:rPr>
              <a:t>selling price / device</a:t>
            </a:r>
            <a:endParaRPr/>
          </a:p>
        </p:txBody>
      </p:sp>
      <p:sp>
        <p:nvSpPr>
          <p:cNvPr id="123" name="Google Shape;123;p8"/>
          <p:cNvSpPr txBox="1"/>
          <p:nvPr/>
        </p:nvSpPr>
        <p:spPr>
          <a:xfrm>
            <a:off x="731520" y="3227832"/>
            <a:ext cx="342900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>
                <a:solidFill>
                  <a:srgbClr val="0D2745"/>
                </a:solidFill>
                <a:latin typeface="Arial"/>
                <a:ea typeface="Arial"/>
                <a:cs typeface="Arial"/>
                <a:sym typeface="Arial"/>
              </a:rPr>
              <a:t>• Fully loaded cost: $26.0 / device</a:t>
            </a:r>
            <a:endParaRPr/>
          </a:p>
        </p:txBody>
      </p:sp>
      <p:sp>
        <p:nvSpPr>
          <p:cNvPr id="124" name="Google Shape;124;p8"/>
          <p:cNvSpPr txBox="1"/>
          <p:nvPr/>
        </p:nvSpPr>
        <p:spPr>
          <a:xfrm>
            <a:off x="731520" y="3611880"/>
            <a:ext cx="342900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>
                <a:solidFill>
                  <a:srgbClr val="0D2745"/>
                </a:solidFill>
                <a:latin typeface="Arial"/>
                <a:ea typeface="Arial"/>
                <a:cs typeface="Arial"/>
                <a:sym typeface="Arial"/>
              </a:rPr>
              <a:t>• Gross contribution: $26.0 / device</a:t>
            </a:r>
            <a:endParaRPr/>
          </a:p>
        </p:txBody>
      </p:sp>
      <p:sp>
        <p:nvSpPr>
          <p:cNvPr id="125" name="Google Shape;125;p8"/>
          <p:cNvSpPr txBox="1"/>
          <p:nvPr/>
        </p:nvSpPr>
        <p:spPr>
          <a:xfrm>
            <a:off x="731520" y="3995928"/>
            <a:ext cx="342900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>
                <a:solidFill>
                  <a:srgbClr val="0D2745"/>
                </a:solidFill>
                <a:latin typeface="Arial"/>
                <a:ea typeface="Arial"/>
                <a:cs typeface="Arial"/>
                <a:sym typeface="Arial"/>
              </a:rPr>
              <a:t>• Gross margin: 50.0%</a:t>
            </a:r>
            <a:endParaRPr/>
          </a:p>
        </p:txBody>
      </p:sp>
      <p:sp>
        <p:nvSpPr>
          <p:cNvPr id="126" name="Google Shape;126;p8"/>
          <p:cNvSpPr txBox="1"/>
          <p:nvPr/>
        </p:nvSpPr>
        <p:spPr>
          <a:xfrm>
            <a:off x="731520" y="4379976"/>
            <a:ext cx="342900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>
                <a:solidFill>
                  <a:srgbClr val="0D2745"/>
                </a:solidFill>
                <a:latin typeface="Arial"/>
                <a:ea typeface="Arial"/>
                <a:cs typeface="Arial"/>
                <a:sym typeface="Arial"/>
              </a:rPr>
              <a:t>• Includes $2.6/unit variable sales incentive</a:t>
            </a:r>
            <a:endParaRPr/>
          </a:p>
        </p:txBody>
      </p:sp>
      <p:sp>
        <p:nvSpPr>
          <p:cNvPr id="127" name="Google Shape;127;p8"/>
          <p:cNvSpPr/>
          <p:nvPr/>
        </p:nvSpPr>
        <p:spPr>
          <a:xfrm>
            <a:off x="4617720" y="1417320"/>
            <a:ext cx="3886200" cy="3291840"/>
          </a:xfrm>
          <a:prstGeom prst="roundRect">
            <a:avLst>
              <a:gd fmla="val 16667" name="adj"/>
            </a:avLst>
          </a:prstGeom>
          <a:solidFill>
            <a:srgbClr val="EEF6F6"/>
          </a:solidFill>
          <a:ln cap="flat" cmpd="sng" w="10150">
            <a:solidFill>
              <a:srgbClr val="D6E1E7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8"/>
          <p:cNvSpPr txBox="1"/>
          <p:nvPr/>
        </p:nvSpPr>
        <p:spPr>
          <a:xfrm>
            <a:off x="4846320" y="1600200"/>
            <a:ext cx="34290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0D2745"/>
                </a:solidFill>
                <a:latin typeface="Arial"/>
                <a:ea typeface="Arial"/>
                <a:cs typeface="Arial"/>
                <a:sym typeface="Arial"/>
              </a:rPr>
              <a:t>AMC</a:t>
            </a:r>
            <a:endParaRPr/>
          </a:p>
        </p:txBody>
      </p:sp>
      <p:sp>
        <p:nvSpPr>
          <p:cNvPr id="129" name="Google Shape;129;p8"/>
          <p:cNvSpPr/>
          <p:nvPr/>
        </p:nvSpPr>
        <p:spPr>
          <a:xfrm>
            <a:off x="4846320" y="2057400"/>
            <a:ext cx="3429000" cy="658368"/>
          </a:xfrm>
          <a:prstGeom prst="roundRect">
            <a:avLst>
              <a:gd fmla="val 16667" name="adj"/>
            </a:avLst>
          </a:prstGeom>
          <a:solidFill>
            <a:srgbClr val="0D2745"/>
          </a:solidFill>
          <a:ln cap="flat" cmpd="sng" w="10150">
            <a:solidFill>
              <a:srgbClr val="0D2745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8"/>
          <p:cNvSpPr txBox="1"/>
          <p:nvPr/>
        </p:nvSpPr>
        <p:spPr>
          <a:xfrm>
            <a:off x="4873752" y="2103120"/>
            <a:ext cx="3374136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$15.6</a:t>
            </a:r>
            <a:endParaRPr/>
          </a:p>
        </p:txBody>
      </p:sp>
      <p:sp>
        <p:nvSpPr>
          <p:cNvPr id="131" name="Google Shape;131;p8"/>
          <p:cNvSpPr txBox="1"/>
          <p:nvPr/>
        </p:nvSpPr>
        <p:spPr>
          <a:xfrm>
            <a:off x="4846320" y="2770632"/>
            <a:ext cx="34290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00">
                <a:solidFill>
                  <a:srgbClr val="263B4A"/>
                </a:solidFill>
                <a:latin typeface="Arial"/>
                <a:ea typeface="Arial"/>
                <a:cs typeface="Arial"/>
                <a:sym typeface="Arial"/>
              </a:rPr>
              <a:t>proposed AMC / device / year</a:t>
            </a:r>
            <a:endParaRPr/>
          </a:p>
        </p:txBody>
      </p:sp>
      <p:sp>
        <p:nvSpPr>
          <p:cNvPr id="132" name="Google Shape;132;p8"/>
          <p:cNvSpPr txBox="1"/>
          <p:nvPr/>
        </p:nvSpPr>
        <p:spPr>
          <a:xfrm>
            <a:off x="4846320" y="3227832"/>
            <a:ext cx="342900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>
                <a:solidFill>
                  <a:srgbClr val="0D2745"/>
                </a:solidFill>
                <a:latin typeface="Arial"/>
                <a:ea typeface="Arial"/>
                <a:cs typeface="Arial"/>
                <a:sym typeface="Arial"/>
              </a:rPr>
              <a:t>• Estimated service/software cost: $2.1 / year</a:t>
            </a:r>
            <a:endParaRPr/>
          </a:p>
        </p:txBody>
      </p:sp>
      <p:sp>
        <p:nvSpPr>
          <p:cNvPr id="133" name="Google Shape;133;p8"/>
          <p:cNvSpPr txBox="1"/>
          <p:nvPr/>
        </p:nvSpPr>
        <p:spPr>
          <a:xfrm>
            <a:off x="4846320" y="3611880"/>
            <a:ext cx="342900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>
                <a:solidFill>
                  <a:srgbClr val="0D2745"/>
                </a:solidFill>
                <a:latin typeface="Arial"/>
                <a:ea typeface="Arial"/>
                <a:cs typeface="Arial"/>
                <a:sym typeface="Arial"/>
              </a:rPr>
              <a:t>• Gross contribution: $13.5 / device / year</a:t>
            </a:r>
            <a:endParaRPr/>
          </a:p>
        </p:txBody>
      </p:sp>
      <p:sp>
        <p:nvSpPr>
          <p:cNvPr id="134" name="Google Shape;134;p8"/>
          <p:cNvSpPr txBox="1"/>
          <p:nvPr/>
        </p:nvSpPr>
        <p:spPr>
          <a:xfrm>
            <a:off x="4846320" y="3995928"/>
            <a:ext cx="342900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>
                <a:solidFill>
                  <a:srgbClr val="0D2745"/>
                </a:solidFill>
                <a:latin typeface="Arial"/>
                <a:ea typeface="Arial"/>
                <a:cs typeface="Arial"/>
                <a:sym typeface="Arial"/>
              </a:rPr>
              <a:t>• Gross contribution margin: 86.7%</a:t>
            </a:r>
            <a:endParaRPr/>
          </a:p>
        </p:txBody>
      </p:sp>
      <p:sp>
        <p:nvSpPr>
          <p:cNvPr id="135" name="Google Shape;135;p8"/>
          <p:cNvSpPr txBox="1"/>
          <p:nvPr/>
        </p:nvSpPr>
        <p:spPr>
          <a:xfrm>
            <a:off x="4846320" y="4379976"/>
            <a:ext cx="342900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>
                <a:solidFill>
                  <a:srgbClr val="0D2745"/>
                </a:solidFill>
                <a:latin typeface="Arial"/>
                <a:ea typeface="Arial"/>
                <a:cs typeface="Arial"/>
                <a:sym typeface="Arial"/>
              </a:rPr>
              <a:t>• App, alerts &amp; maintenance included</a:t>
            </a:r>
            <a:endParaRPr/>
          </a:p>
        </p:txBody>
      </p:sp>
      <p:sp>
        <p:nvSpPr>
          <p:cNvPr id="136" name="Google Shape;136;p8"/>
          <p:cNvSpPr txBox="1"/>
          <p:nvPr/>
        </p:nvSpPr>
        <p:spPr>
          <a:xfrm>
            <a:off x="502920" y="4937760"/>
            <a:ext cx="82296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00">
                <a:solidFill>
                  <a:srgbClr val="263B4A"/>
                </a:solidFill>
                <a:latin typeface="Arial"/>
                <a:ea typeface="Arial"/>
                <a:cs typeface="Arial"/>
                <a:sym typeface="Arial"/>
              </a:rPr>
              <a:t>The companion app delivers alerts and monitoring; there is no separate SaaS subscription in the current model. Pricing is a launch-stage target.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2745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9"/>
          <p:cNvSpPr txBox="1"/>
          <p:nvPr/>
        </p:nvSpPr>
        <p:spPr>
          <a:xfrm>
            <a:off x="457200" y="274320"/>
            <a:ext cx="8229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2C39A"/>
                </a:solidFill>
                <a:latin typeface="Arial"/>
                <a:ea typeface="Arial"/>
                <a:cs typeface="Arial"/>
                <a:sym typeface="Arial"/>
              </a:rPr>
              <a:t>UNIT ECONOMICS</a:t>
            </a:r>
            <a:endParaRPr/>
          </a:p>
        </p:txBody>
      </p:sp>
      <p:sp>
        <p:nvSpPr>
          <p:cNvPr id="143" name="Google Shape;143;p9"/>
          <p:cNvSpPr txBox="1"/>
          <p:nvPr/>
        </p:nvSpPr>
        <p:spPr>
          <a:xfrm>
            <a:off x="457200" y="658368"/>
            <a:ext cx="82296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Illustrative economics using fully loaded manufacturing cost and planned pricing.</a:t>
            </a:r>
            <a:endParaRPr/>
          </a:p>
        </p:txBody>
      </p:sp>
      <p:sp>
        <p:nvSpPr>
          <p:cNvPr id="144" name="Google Shape;144;p9"/>
          <p:cNvSpPr/>
          <p:nvPr/>
        </p:nvSpPr>
        <p:spPr>
          <a:xfrm>
            <a:off x="411480" y="1417320"/>
            <a:ext cx="3977639" cy="3520440"/>
          </a:xfrm>
          <a:prstGeom prst="roundRect">
            <a:avLst>
              <a:gd fmla="val 16667" name="adj"/>
            </a:avLst>
          </a:prstGeom>
          <a:solidFill>
            <a:srgbClr val="113A57"/>
          </a:solidFill>
          <a:ln cap="flat" cmpd="sng" w="10150">
            <a:solidFill>
              <a:srgbClr val="2D526C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9"/>
          <p:cNvSpPr txBox="1"/>
          <p:nvPr/>
        </p:nvSpPr>
        <p:spPr>
          <a:xfrm>
            <a:off x="640080" y="1627632"/>
            <a:ext cx="34747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02C39A"/>
                </a:solidFill>
                <a:latin typeface="Arial"/>
                <a:ea typeface="Arial"/>
                <a:cs typeface="Arial"/>
                <a:sym typeface="Arial"/>
              </a:rPr>
              <a:t>Hardware (one-time)</a:t>
            </a:r>
            <a:endParaRPr/>
          </a:p>
        </p:txBody>
      </p:sp>
      <p:sp>
        <p:nvSpPr>
          <p:cNvPr id="146" name="Google Shape;146;p9"/>
          <p:cNvSpPr txBox="1"/>
          <p:nvPr/>
        </p:nvSpPr>
        <p:spPr>
          <a:xfrm>
            <a:off x="640080" y="2029968"/>
            <a:ext cx="201168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>
                <a:solidFill>
                  <a:srgbClr val="DCE8EF"/>
                </a:solidFill>
                <a:latin typeface="Arial"/>
                <a:ea typeface="Arial"/>
                <a:cs typeface="Arial"/>
                <a:sym typeface="Arial"/>
              </a:rPr>
              <a:t>Fully loaded cost</a:t>
            </a:r>
            <a:endParaRPr/>
          </a:p>
        </p:txBody>
      </p:sp>
      <p:sp>
        <p:nvSpPr>
          <p:cNvPr id="147" name="Google Shape;147;p9"/>
          <p:cNvSpPr/>
          <p:nvPr/>
        </p:nvSpPr>
        <p:spPr>
          <a:xfrm>
            <a:off x="2560320" y="1901952"/>
            <a:ext cx="1508760" cy="475488"/>
          </a:xfrm>
          <a:prstGeom prst="roundRect">
            <a:avLst>
              <a:gd fmla="val 16667" name="adj"/>
            </a:avLst>
          </a:prstGeom>
          <a:solidFill>
            <a:srgbClr val="1E4865"/>
          </a:solidFill>
          <a:ln cap="flat" cmpd="sng" w="10150">
            <a:solidFill>
              <a:srgbClr val="1E4865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9"/>
          <p:cNvSpPr txBox="1"/>
          <p:nvPr/>
        </p:nvSpPr>
        <p:spPr>
          <a:xfrm>
            <a:off x="2606040" y="1938528"/>
            <a:ext cx="141732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$26.0</a:t>
            </a:r>
            <a:endParaRPr/>
          </a:p>
        </p:txBody>
      </p:sp>
      <p:sp>
        <p:nvSpPr>
          <p:cNvPr id="149" name="Google Shape;149;p9"/>
          <p:cNvSpPr txBox="1"/>
          <p:nvPr/>
        </p:nvSpPr>
        <p:spPr>
          <a:xfrm>
            <a:off x="640080" y="2578608"/>
            <a:ext cx="201168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>
                <a:solidFill>
                  <a:srgbClr val="DCE8EF"/>
                </a:solidFill>
                <a:latin typeface="Arial"/>
                <a:ea typeface="Arial"/>
                <a:cs typeface="Arial"/>
                <a:sym typeface="Arial"/>
              </a:rPr>
              <a:t>Planned selling price</a:t>
            </a:r>
            <a:endParaRPr/>
          </a:p>
        </p:txBody>
      </p:sp>
      <p:sp>
        <p:nvSpPr>
          <p:cNvPr id="150" name="Google Shape;150;p9"/>
          <p:cNvSpPr/>
          <p:nvPr/>
        </p:nvSpPr>
        <p:spPr>
          <a:xfrm>
            <a:off x="2560320" y="2450592"/>
            <a:ext cx="1508760" cy="475488"/>
          </a:xfrm>
          <a:prstGeom prst="roundRect">
            <a:avLst>
              <a:gd fmla="val 16667" name="adj"/>
            </a:avLst>
          </a:prstGeom>
          <a:solidFill>
            <a:srgbClr val="0A8798"/>
          </a:solidFill>
          <a:ln cap="flat" cmpd="sng" w="10150">
            <a:solidFill>
              <a:srgbClr val="02C39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9"/>
          <p:cNvSpPr txBox="1"/>
          <p:nvPr/>
        </p:nvSpPr>
        <p:spPr>
          <a:xfrm>
            <a:off x="2606040" y="2487168"/>
            <a:ext cx="141732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$52.1</a:t>
            </a:r>
            <a:endParaRPr/>
          </a:p>
        </p:txBody>
      </p:sp>
      <p:sp>
        <p:nvSpPr>
          <p:cNvPr id="152" name="Google Shape;152;p9"/>
          <p:cNvSpPr txBox="1"/>
          <p:nvPr/>
        </p:nvSpPr>
        <p:spPr>
          <a:xfrm>
            <a:off x="640080" y="3182112"/>
            <a:ext cx="21488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>
                <a:solidFill>
                  <a:srgbClr val="DCE8EF"/>
                </a:solidFill>
                <a:latin typeface="Arial"/>
                <a:ea typeface="Arial"/>
                <a:cs typeface="Arial"/>
                <a:sym typeface="Arial"/>
              </a:rPr>
              <a:t>Gross contribution / unit</a:t>
            </a:r>
            <a:endParaRPr/>
          </a:p>
        </p:txBody>
      </p:sp>
      <p:sp>
        <p:nvSpPr>
          <p:cNvPr id="153" name="Google Shape;153;p9"/>
          <p:cNvSpPr txBox="1"/>
          <p:nvPr/>
        </p:nvSpPr>
        <p:spPr>
          <a:xfrm>
            <a:off x="2743200" y="3145536"/>
            <a:ext cx="10972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$26.0</a:t>
            </a:r>
            <a:endParaRPr/>
          </a:p>
        </p:txBody>
      </p:sp>
      <p:sp>
        <p:nvSpPr>
          <p:cNvPr id="154" name="Google Shape;154;p9"/>
          <p:cNvSpPr txBox="1"/>
          <p:nvPr/>
        </p:nvSpPr>
        <p:spPr>
          <a:xfrm>
            <a:off x="640080" y="3547872"/>
            <a:ext cx="21488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>
                <a:solidFill>
                  <a:srgbClr val="DCE8EF"/>
                </a:solidFill>
                <a:latin typeface="Arial"/>
                <a:ea typeface="Arial"/>
                <a:cs typeface="Arial"/>
                <a:sym typeface="Arial"/>
              </a:rPr>
              <a:t>Gross margin</a:t>
            </a:r>
            <a:endParaRPr/>
          </a:p>
        </p:txBody>
      </p:sp>
      <p:sp>
        <p:nvSpPr>
          <p:cNvPr id="155" name="Google Shape;155;p9"/>
          <p:cNvSpPr txBox="1"/>
          <p:nvPr/>
        </p:nvSpPr>
        <p:spPr>
          <a:xfrm>
            <a:off x="2743200" y="3511296"/>
            <a:ext cx="10972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02C39A"/>
                </a:solidFill>
                <a:latin typeface="Arial"/>
                <a:ea typeface="Arial"/>
                <a:cs typeface="Arial"/>
                <a:sym typeface="Arial"/>
              </a:rPr>
              <a:t>50.0%</a:t>
            </a:r>
            <a:endParaRPr/>
          </a:p>
        </p:txBody>
      </p:sp>
      <p:sp>
        <p:nvSpPr>
          <p:cNvPr id="156" name="Google Shape;156;p9"/>
          <p:cNvSpPr txBox="1"/>
          <p:nvPr/>
        </p:nvSpPr>
        <p:spPr>
          <a:xfrm>
            <a:off x="640080" y="3968496"/>
            <a:ext cx="3337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1,000 devices / month</a:t>
            </a:r>
            <a:b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en-US" sz="1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$52.1K monthly revenue · $26.0K gross contribution</a:t>
            </a:r>
            <a:endParaRPr/>
          </a:p>
        </p:txBody>
      </p:sp>
      <p:sp>
        <p:nvSpPr>
          <p:cNvPr id="157" name="Google Shape;157;p9"/>
          <p:cNvSpPr/>
          <p:nvPr/>
        </p:nvSpPr>
        <p:spPr>
          <a:xfrm>
            <a:off x="4663440" y="1417320"/>
            <a:ext cx="3977639" cy="3520440"/>
          </a:xfrm>
          <a:prstGeom prst="roundRect">
            <a:avLst>
              <a:gd fmla="val 16667" name="adj"/>
            </a:avLst>
          </a:prstGeom>
          <a:solidFill>
            <a:srgbClr val="113A57"/>
          </a:solidFill>
          <a:ln cap="flat" cmpd="sng" w="10150">
            <a:solidFill>
              <a:srgbClr val="2D526C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9"/>
          <p:cNvSpPr txBox="1"/>
          <p:nvPr/>
        </p:nvSpPr>
        <p:spPr>
          <a:xfrm>
            <a:off x="4892040" y="1627632"/>
            <a:ext cx="34747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02C39A"/>
                </a:solidFill>
                <a:latin typeface="Arial"/>
                <a:ea typeface="Arial"/>
                <a:cs typeface="Arial"/>
                <a:sym typeface="Arial"/>
              </a:rPr>
              <a:t>AMC (annual)</a:t>
            </a:r>
            <a:endParaRPr/>
          </a:p>
        </p:txBody>
      </p:sp>
      <p:sp>
        <p:nvSpPr>
          <p:cNvPr id="159" name="Google Shape;159;p9"/>
          <p:cNvSpPr txBox="1"/>
          <p:nvPr/>
        </p:nvSpPr>
        <p:spPr>
          <a:xfrm>
            <a:off x="4892040" y="2029968"/>
            <a:ext cx="20574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>
                <a:solidFill>
                  <a:srgbClr val="DCE8EF"/>
                </a:solidFill>
                <a:latin typeface="Arial"/>
                <a:ea typeface="Arial"/>
                <a:cs typeface="Arial"/>
                <a:sym typeface="Arial"/>
              </a:rPr>
              <a:t>AMC charged / device</a:t>
            </a:r>
            <a:endParaRPr/>
          </a:p>
        </p:txBody>
      </p:sp>
      <p:sp>
        <p:nvSpPr>
          <p:cNvPr id="160" name="Google Shape;160;p9"/>
          <p:cNvSpPr/>
          <p:nvPr/>
        </p:nvSpPr>
        <p:spPr>
          <a:xfrm>
            <a:off x="6858000" y="1901952"/>
            <a:ext cx="1508760" cy="475488"/>
          </a:xfrm>
          <a:prstGeom prst="roundRect">
            <a:avLst>
              <a:gd fmla="val 16667" name="adj"/>
            </a:avLst>
          </a:prstGeom>
          <a:solidFill>
            <a:srgbClr val="1E4865"/>
          </a:solidFill>
          <a:ln cap="flat" cmpd="sng" w="10150">
            <a:solidFill>
              <a:srgbClr val="1E4865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9"/>
          <p:cNvSpPr txBox="1"/>
          <p:nvPr/>
        </p:nvSpPr>
        <p:spPr>
          <a:xfrm>
            <a:off x="6903720" y="1938528"/>
            <a:ext cx="141732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$15.6</a:t>
            </a:r>
            <a:endParaRPr/>
          </a:p>
        </p:txBody>
      </p:sp>
      <p:sp>
        <p:nvSpPr>
          <p:cNvPr id="162" name="Google Shape;162;p9"/>
          <p:cNvSpPr txBox="1"/>
          <p:nvPr/>
        </p:nvSpPr>
        <p:spPr>
          <a:xfrm>
            <a:off x="4892040" y="2578608"/>
            <a:ext cx="23317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>
                <a:solidFill>
                  <a:srgbClr val="DCE8EF"/>
                </a:solidFill>
                <a:latin typeface="Arial"/>
                <a:ea typeface="Arial"/>
                <a:cs typeface="Arial"/>
                <a:sym typeface="Arial"/>
              </a:rPr>
              <a:t>Estimated annual cost</a:t>
            </a:r>
            <a:endParaRPr/>
          </a:p>
        </p:txBody>
      </p:sp>
      <p:sp>
        <p:nvSpPr>
          <p:cNvPr id="163" name="Google Shape;163;p9"/>
          <p:cNvSpPr/>
          <p:nvPr/>
        </p:nvSpPr>
        <p:spPr>
          <a:xfrm>
            <a:off x="6858000" y="2450592"/>
            <a:ext cx="1508760" cy="475488"/>
          </a:xfrm>
          <a:prstGeom prst="roundRect">
            <a:avLst>
              <a:gd fmla="val 16667" name="adj"/>
            </a:avLst>
          </a:prstGeom>
          <a:solidFill>
            <a:srgbClr val="1E4865"/>
          </a:solidFill>
          <a:ln cap="flat" cmpd="sng" w="10150">
            <a:solidFill>
              <a:srgbClr val="1E4865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9"/>
          <p:cNvSpPr txBox="1"/>
          <p:nvPr/>
        </p:nvSpPr>
        <p:spPr>
          <a:xfrm>
            <a:off x="6903720" y="2487168"/>
            <a:ext cx="141732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$2.1</a:t>
            </a:r>
            <a:endParaRPr/>
          </a:p>
        </p:txBody>
      </p:sp>
      <p:sp>
        <p:nvSpPr>
          <p:cNvPr id="165" name="Google Shape;165;p9"/>
          <p:cNvSpPr txBox="1"/>
          <p:nvPr/>
        </p:nvSpPr>
        <p:spPr>
          <a:xfrm>
            <a:off x="4892040" y="3182112"/>
            <a:ext cx="2286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>
                <a:solidFill>
                  <a:srgbClr val="DCE8EF"/>
                </a:solidFill>
                <a:latin typeface="Arial"/>
                <a:ea typeface="Arial"/>
                <a:cs typeface="Arial"/>
                <a:sym typeface="Arial"/>
              </a:rPr>
              <a:t>Gross contribution / year</a:t>
            </a:r>
            <a:endParaRPr/>
          </a:p>
        </p:txBody>
      </p:sp>
      <p:sp>
        <p:nvSpPr>
          <p:cNvPr id="166" name="Google Shape;166;p9"/>
          <p:cNvSpPr txBox="1"/>
          <p:nvPr/>
        </p:nvSpPr>
        <p:spPr>
          <a:xfrm>
            <a:off x="7452360" y="3145536"/>
            <a:ext cx="7772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$13.5</a:t>
            </a:r>
            <a:endParaRPr/>
          </a:p>
        </p:txBody>
      </p:sp>
      <p:sp>
        <p:nvSpPr>
          <p:cNvPr id="167" name="Google Shape;167;p9"/>
          <p:cNvSpPr txBox="1"/>
          <p:nvPr/>
        </p:nvSpPr>
        <p:spPr>
          <a:xfrm>
            <a:off x="4892040" y="3547872"/>
            <a:ext cx="2286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>
                <a:solidFill>
                  <a:srgbClr val="DCE8EF"/>
                </a:solidFill>
                <a:latin typeface="Arial"/>
                <a:ea typeface="Arial"/>
                <a:cs typeface="Arial"/>
                <a:sym typeface="Arial"/>
              </a:rPr>
              <a:t>Contribution margin</a:t>
            </a:r>
            <a:endParaRPr/>
          </a:p>
        </p:txBody>
      </p:sp>
      <p:sp>
        <p:nvSpPr>
          <p:cNvPr id="168" name="Google Shape;168;p9"/>
          <p:cNvSpPr txBox="1"/>
          <p:nvPr/>
        </p:nvSpPr>
        <p:spPr>
          <a:xfrm>
            <a:off x="7452360" y="3511296"/>
            <a:ext cx="7772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02C39A"/>
                </a:solidFill>
                <a:latin typeface="Arial"/>
                <a:ea typeface="Arial"/>
                <a:cs typeface="Arial"/>
                <a:sym typeface="Arial"/>
              </a:rPr>
              <a:t>86.7%</a:t>
            </a:r>
            <a:endParaRPr/>
          </a:p>
        </p:txBody>
      </p:sp>
      <p:sp>
        <p:nvSpPr>
          <p:cNvPr id="169" name="Google Shape;169;p9"/>
          <p:cNvSpPr txBox="1"/>
          <p:nvPr/>
        </p:nvSpPr>
        <p:spPr>
          <a:xfrm>
            <a:off x="4892040" y="3968496"/>
            <a:ext cx="3337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Recurring annual revenue per deployed device</a:t>
            </a:r>
            <a:b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en-US" sz="1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with app, alerts and maintenance included.</a:t>
            </a:r>
            <a:endParaRPr/>
          </a:p>
        </p:txBody>
      </p:sp>
      <p:sp>
        <p:nvSpPr>
          <p:cNvPr id="170" name="Google Shape;170;p9"/>
          <p:cNvSpPr txBox="1"/>
          <p:nvPr/>
        </p:nvSpPr>
        <p:spPr>
          <a:xfrm>
            <a:off x="502920" y="4937760"/>
            <a:ext cx="82296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00">
                <a:solidFill>
                  <a:srgbClr val="A9BBC7"/>
                </a:solidFill>
                <a:latin typeface="Arial"/>
                <a:ea typeface="Arial"/>
                <a:cs typeface="Arial"/>
                <a:sym typeface="Arial"/>
              </a:rPr>
              <a:t>Important: fully loaded cost is a planning assumption for fundraising. Actual cost will be validated with supplier quotations and production data.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0"/>
          <p:cNvSpPr txBox="1"/>
          <p:nvPr/>
        </p:nvSpPr>
        <p:spPr>
          <a:xfrm>
            <a:off x="457200" y="274320"/>
            <a:ext cx="8229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2C39A"/>
                </a:solidFill>
                <a:latin typeface="Arial"/>
                <a:ea typeface="Arial"/>
                <a:cs typeface="Arial"/>
                <a:sym typeface="Arial"/>
              </a:rPr>
              <a:t>FUND RAISE</a:t>
            </a:r>
            <a:endParaRPr/>
          </a:p>
        </p:txBody>
      </p:sp>
      <p:sp>
        <p:nvSpPr>
          <p:cNvPr id="177" name="Google Shape;177;p10"/>
          <p:cNvSpPr txBox="1"/>
          <p:nvPr/>
        </p:nvSpPr>
        <p:spPr>
          <a:xfrm>
            <a:off x="457200" y="658368"/>
            <a:ext cx="82296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rgbClr val="0D2745"/>
                </a:solidFill>
                <a:latin typeface="Arial Black"/>
                <a:ea typeface="Arial Black"/>
                <a:cs typeface="Arial Black"/>
                <a:sym typeface="Arial Black"/>
              </a:rPr>
              <a:t>Raising $83.3K for 15% equity.</a:t>
            </a:r>
            <a:endParaRPr/>
          </a:p>
        </p:txBody>
      </p:sp>
      <p:sp>
        <p:nvSpPr>
          <p:cNvPr id="178" name="Google Shape;178;p10"/>
          <p:cNvSpPr/>
          <p:nvPr/>
        </p:nvSpPr>
        <p:spPr>
          <a:xfrm>
            <a:off x="2697482" y="1362475"/>
            <a:ext cx="3840600" cy="1143000"/>
          </a:xfrm>
          <a:prstGeom prst="roundRect">
            <a:avLst>
              <a:gd fmla="val 16667" name="adj"/>
            </a:avLst>
          </a:prstGeom>
          <a:solidFill>
            <a:srgbClr val="0D2745"/>
          </a:solidFill>
          <a:ln cap="flat" cmpd="sng" w="10150">
            <a:solidFill>
              <a:srgbClr val="0D2745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0"/>
          <p:cNvSpPr txBox="1"/>
          <p:nvPr/>
        </p:nvSpPr>
        <p:spPr>
          <a:xfrm>
            <a:off x="2907795" y="1545355"/>
            <a:ext cx="33834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900">
                <a:solidFill>
                  <a:srgbClr val="02C39A"/>
                </a:solidFill>
                <a:latin typeface="Arial"/>
                <a:ea typeface="Arial"/>
                <a:cs typeface="Arial"/>
                <a:sym typeface="Arial"/>
              </a:rPr>
              <a:t>Pre-money valuation</a:t>
            </a:r>
            <a:endParaRPr/>
          </a:p>
        </p:txBody>
      </p:sp>
      <p:sp>
        <p:nvSpPr>
          <p:cNvPr id="180" name="Google Shape;180;p10"/>
          <p:cNvSpPr txBox="1"/>
          <p:nvPr/>
        </p:nvSpPr>
        <p:spPr>
          <a:xfrm>
            <a:off x="2907795" y="1819675"/>
            <a:ext cx="3383400" cy="48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$472K</a:t>
            </a:r>
            <a:endParaRPr/>
          </a:p>
        </p:txBody>
      </p:sp>
      <p:sp>
        <p:nvSpPr>
          <p:cNvPr id="181" name="Google Shape;181;p10"/>
          <p:cNvSpPr txBox="1"/>
          <p:nvPr/>
        </p:nvSpPr>
        <p:spPr>
          <a:xfrm>
            <a:off x="2907795" y="2295163"/>
            <a:ext cx="33834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900">
                <a:solidFill>
                  <a:srgbClr val="DCE8EF"/>
                </a:solidFill>
                <a:latin typeface="Arial"/>
                <a:ea typeface="Arial"/>
                <a:cs typeface="Arial"/>
                <a:sym typeface="Arial"/>
              </a:rPr>
              <a:t>$83.3K raise for 15% equity</a:t>
            </a:r>
            <a:endParaRPr/>
          </a:p>
        </p:txBody>
      </p:sp>
      <p:sp>
        <p:nvSpPr>
          <p:cNvPr id="182" name="Google Shape;182;p10"/>
          <p:cNvSpPr txBox="1"/>
          <p:nvPr/>
        </p:nvSpPr>
        <p:spPr>
          <a:xfrm>
            <a:off x="5193795" y="1837963"/>
            <a:ext cx="10515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900">
                <a:solidFill>
                  <a:srgbClr val="02C39A"/>
                </a:solidFill>
                <a:latin typeface="Arial"/>
                <a:ea typeface="Arial"/>
                <a:cs typeface="Arial"/>
                <a:sym typeface="Arial"/>
              </a:rPr>
              <a:t>Post-money</a:t>
            </a:r>
            <a:endParaRPr/>
          </a:p>
        </p:txBody>
      </p:sp>
      <p:sp>
        <p:nvSpPr>
          <p:cNvPr id="183" name="Google Shape;183;p10"/>
          <p:cNvSpPr txBox="1"/>
          <p:nvPr/>
        </p:nvSpPr>
        <p:spPr>
          <a:xfrm>
            <a:off x="4937763" y="2066563"/>
            <a:ext cx="1326000" cy="30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$556K</a:t>
            </a:r>
            <a:endParaRPr/>
          </a:p>
        </p:txBody>
      </p:sp>
      <p:sp>
        <p:nvSpPr>
          <p:cNvPr id="184" name="Google Shape;184;p10"/>
          <p:cNvSpPr txBox="1"/>
          <p:nvPr/>
        </p:nvSpPr>
        <p:spPr>
          <a:xfrm>
            <a:off x="502920" y="2743200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02C39A"/>
                </a:solidFill>
                <a:latin typeface="Arial"/>
                <a:ea typeface="Arial"/>
                <a:cs typeface="Arial"/>
                <a:sym typeface="Arial"/>
              </a:rPr>
              <a:t>USE OF FUNDS</a:t>
            </a:r>
            <a:endParaRPr/>
          </a:p>
        </p:txBody>
      </p:sp>
      <p:sp>
        <p:nvSpPr>
          <p:cNvPr id="185" name="Google Shape;185;p10"/>
          <p:cNvSpPr txBox="1"/>
          <p:nvPr/>
        </p:nvSpPr>
        <p:spPr>
          <a:xfrm>
            <a:off x="502920" y="3063240"/>
            <a:ext cx="315468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60">
                <a:solidFill>
                  <a:srgbClr val="263B4A"/>
                </a:solidFill>
                <a:latin typeface="Arial"/>
                <a:ea typeface="Arial"/>
                <a:cs typeface="Arial"/>
                <a:sym typeface="Arial"/>
              </a:rPr>
              <a:t>1,000 units × $26.0 fully loaded cost</a:t>
            </a:r>
            <a:endParaRPr/>
          </a:p>
        </p:txBody>
      </p:sp>
      <p:sp>
        <p:nvSpPr>
          <p:cNvPr id="186" name="Google Shape;186;p10"/>
          <p:cNvSpPr txBox="1"/>
          <p:nvPr/>
        </p:nvSpPr>
        <p:spPr>
          <a:xfrm>
            <a:off x="3630168" y="3063240"/>
            <a:ext cx="77724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80">
                <a:solidFill>
                  <a:srgbClr val="0A8798"/>
                </a:solidFill>
                <a:latin typeface="Arial"/>
                <a:ea typeface="Arial"/>
                <a:cs typeface="Arial"/>
                <a:sym typeface="Arial"/>
              </a:rPr>
              <a:t>$26.04K</a:t>
            </a:r>
            <a:endParaRPr/>
          </a:p>
        </p:txBody>
      </p:sp>
      <p:sp>
        <p:nvSpPr>
          <p:cNvPr id="187" name="Google Shape;187;p10"/>
          <p:cNvSpPr txBox="1"/>
          <p:nvPr/>
        </p:nvSpPr>
        <p:spPr>
          <a:xfrm>
            <a:off x="502920" y="3364992"/>
            <a:ext cx="315468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60">
                <a:solidFill>
                  <a:srgbClr val="263B4A"/>
                </a:solidFill>
                <a:latin typeface="Arial"/>
                <a:ea typeface="Arial"/>
                <a:cs typeface="Arial"/>
                <a:sym typeface="Arial"/>
              </a:rPr>
              <a:t>6 core-team salaries × $156 × 6 months</a:t>
            </a:r>
            <a:endParaRPr/>
          </a:p>
        </p:txBody>
      </p:sp>
      <p:sp>
        <p:nvSpPr>
          <p:cNvPr id="188" name="Google Shape;188;p10"/>
          <p:cNvSpPr txBox="1"/>
          <p:nvPr/>
        </p:nvSpPr>
        <p:spPr>
          <a:xfrm>
            <a:off x="3630168" y="3364992"/>
            <a:ext cx="77724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80">
                <a:solidFill>
                  <a:srgbClr val="0A8798"/>
                </a:solidFill>
                <a:latin typeface="Arial"/>
                <a:ea typeface="Arial"/>
                <a:cs typeface="Arial"/>
                <a:sym typeface="Arial"/>
              </a:rPr>
              <a:t>$5.63K</a:t>
            </a:r>
            <a:endParaRPr/>
          </a:p>
        </p:txBody>
      </p:sp>
      <p:sp>
        <p:nvSpPr>
          <p:cNvPr id="189" name="Google Shape;189;p10"/>
          <p:cNvSpPr txBox="1"/>
          <p:nvPr/>
        </p:nvSpPr>
        <p:spPr>
          <a:xfrm>
            <a:off x="502920" y="3666744"/>
            <a:ext cx="315468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60">
                <a:solidFill>
                  <a:srgbClr val="263B4A"/>
                </a:solidFill>
                <a:latin typeface="Arial"/>
                <a:ea typeface="Arial"/>
                <a:cs typeface="Arial"/>
                <a:sym typeface="Arial"/>
              </a:rPr>
              <a:t>Manufacturing setup / tools / QC</a:t>
            </a:r>
            <a:endParaRPr/>
          </a:p>
        </p:txBody>
      </p:sp>
      <p:sp>
        <p:nvSpPr>
          <p:cNvPr id="190" name="Google Shape;190;p10"/>
          <p:cNvSpPr txBox="1"/>
          <p:nvPr/>
        </p:nvSpPr>
        <p:spPr>
          <a:xfrm>
            <a:off x="3630168" y="3666744"/>
            <a:ext cx="77724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80">
                <a:solidFill>
                  <a:srgbClr val="0A8798"/>
                </a:solidFill>
                <a:latin typeface="Arial"/>
                <a:ea typeface="Arial"/>
                <a:cs typeface="Arial"/>
                <a:sym typeface="Arial"/>
              </a:rPr>
              <a:t>$0.63K</a:t>
            </a:r>
            <a:endParaRPr/>
          </a:p>
        </p:txBody>
      </p:sp>
      <p:sp>
        <p:nvSpPr>
          <p:cNvPr id="191" name="Google Shape;191;p10"/>
          <p:cNvSpPr txBox="1"/>
          <p:nvPr/>
        </p:nvSpPr>
        <p:spPr>
          <a:xfrm>
            <a:off x="502920" y="3968496"/>
            <a:ext cx="315468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60">
                <a:solidFill>
                  <a:srgbClr val="263B4A"/>
                </a:solidFill>
                <a:latin typeface="Arial"/>
                <a:ea typeface="Arial"/>
                <a:cs typeface="Arial"/>
                <a:sym typeface="Arial"/>
              </a:rPr>
              <a:t>Regulatory + QMS + certification/testing</a:t>
            </a:r>
            <a:endParaRPr/>
          </a:p>
        </p:txBody>
      </p:sp>
      <p:sp>
        <p:nvSpPr>
          <p:cNvPr id="192" name="Google Shape;192;p10"/>
          <p:cNvSpPr txBox="1"/>
          <p:nvPr/>
        </p:nvSpPr>
        <p:spPr>
          <a:xfrm>
            <a:off x="3630168" y="3968496"/>
            <a:ext cx="77724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80">
                <a:solidFill>
                  <a:srgbClr val="0A8798"/>
                </a:solidFill>
                <a:latin typeface="Arial"/>
                <a:ea typeface="Arial"/>
                <a:cs typeface="Arial"/>
                <a:sym typeface="Arial"/>
              </a:rPr>
              <a:t>$9.38K</a:t>
            </a:r>
            <a:endParaRPr/>
          </a:p>
        </p:txBody>
      </p:sp>
      <p:sp>
        <p:nvSpPr>
          <p:cNvPr id="193" name="Google Shape;193;p10"/>
          <p:cNvSpPr txBox="1"/>
          <p:nvPr/>
        </p:nvSpPr>
        <p:spPr>
          <a:xfrm>
            <a:off x="502920" y="4270248"/>
            <a:ext cx="315468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60">
                <a:solidFill>
                  <a:srgbClr val="263B4A"/>
                </a:solidFill>
                <a:latin typeface="Arial"/>
                <a:ea typeface="Arial"/>
                <a:cs typeface="Arial"/>
                <a:sym typeface="Arial"/>
              </a:rPr>
              <a:t>Product engineering &amp; R&amp;D</a:t>
            </a:r>
            <a:endParaRPr/>
          </a:p>
        </p:txBody>
      </p:sp>
      <p:sp>
        <p:nvSpPr>
          <p:cNvPr id="194" name="Google Shape;194;p10"/>
          <p:cNvSpPr txBox="1"/>
          <p:nvPr/>
        </p:nvSpPr>
        <p:spPr>
          <a:xfrm>
            <a:off x="3630168" y="4270248"/>
            <a:ext cx="77724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80">
                <a:solidFill>
                  <a:srgbClr val="0A8798"/>
                </a:solidFill>
                <a:latin typeface="Arial"/>
                <a:ea typeface="Arial"/>
                <a:cs typeface="Arial"/>
                <a:sym typeface="Arial"/>
              </a:rPr>
              <a:t>$4.17K</a:t>
            </a:r>
            <a:endParaRPr/>
          </a:p>
        </p:txBody>
      </p:sp>
      <p:sp>
        <p:nvSpPr>
          <p:cNvPr id="195" name="Google Shape;195;p10"/>
          <p:cNvSpPr txBox="1"/>
          <p:nvPr/>
        </p:nvSpPr>
        <p:spPr>
          <a:xfrm>
            <a:off x="502920" y="4572000"/>
            <a:ext cx="315468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60">
                <a:solidFill>
                  <a:srgbClr val="263B4A"/>
                </a:solidFill>
                <a:latin typeface="Arial"/>
                <a:ea typeface="Arial"/>
                <a:cs typeface="Arial"/>
                <a:sym typeface="Arial"/>
              </a:rPr>
              <a:t>Workspace — 6 months</a:t>
            </a:r>
            <a:endParaRPr/>
          </a:p>
        </p:txBody>
      </p:sp>
      <p:sp>
        <p:nvSpPr>
          <p:cNvPr id="196" name="Google Shape;196;p10"/>
          <p:cNvSpPr txBox="1"/>
          <p:nvPr/>
        </p:nvSpPr>
        <p:spPr>
          <a:xfrm>
            <a:off x="3630168" y="4572000"/>
            <a:ext cx="77724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80">
                <a:solidFill>
                  <a:srgbClr val="0A8798"/>
                </a:solidFill>
                <a:latin typeface="Arial"/>
                <a:ea typeface="Arial"/>
                <a:cs typeface="Arial"/>
                <a:sym typeface="Arial"/>
              </a:rPr>
              <a:t>$3.81K</a:t>
            </a:r>
            <a:endParaRPr/>
          </a:p>
        </p:txBody>
      </p:sp>
      <p:sp>
        <p:nvSpPr>
          <p:cNvPr id="197" name="Google Shape;197;p10"/>
          <p:cNvSpPr txBox="1"/>
          <p:nvPr/>
        </p:nvSpPr>
        <p:spPr>
          <a:xfrm>
            <a:off x="502920" y="4873752"/>
            <a:ext cx="315468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60">
                <a:solidFill>
                  <a:srgbClr val="263B4A"/>
                </a:solidFill>
                <a:latin typeface="Arial"/>
                <a:ea typeface="Arial"/>
                <a:cs typeface="Arial"/>
                <a:sym typeface="Arial"/>
              </a:rPr>
              <a:t>Software / cloud / cybersecurity</a:t>
            </a:r>
            <a:endParaRPr/>
          </a:p>
        </p:txBody>
      </p:sp>
      <p:sp>
        <p:nvSpPr>
          <p:cNvPr id="198" name="Google Shape;198;p10"/>
          <p:cNvSpPr txBox="1"/>
          <p:nvPr/>
        </p:nvSpPr>
        <p:spPr>
          <a:xfrm>
            <a:off x="3630168" y="4873752"/>
            <a:ext cx="77724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80">
                <a:solidFill>
                  <a:srgbClr val="0A8798"/>
                </a:solidFill>
                <a:latin typeface="Arial"/>
                <a:ea typeface="Arial"/>
                <a:cs typeface="Arial"/>
                <a:sym typeface="Arial"/>
              </a:rPr>
              <a:t>$1.56K</a:t>
            </a:r>
            <a:endParaRPr/>
          </a:p>
        </p:txBody>
      </p:sp>
      <p:sp>
        <p:nvSpPr>
          <p:cNvPr id="199" name="Google Shape;199;p10"/>
          <p:cNvSpPr txBox="1"/>
          <p:nvPr/>
        </p:nvSpPr>
        <p:spPr>
          <a:xfrm>
            <a:off x="4663440" y="3063240"/>
            <a:ext cx="315468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60">
                <a:solidFill>
                  <a:srgbClr val="263B4A"/>
                </a:solidFill>
                <a:latin typeface="Arial"/>
                <a:ea typeface="Arial"/>
                <a:cs typeface="Arial"/>
                <a:sym typeface="Arial"/>
              </a:rPr>
              <a:t>Hospital pilots / clinical evidence</a:t>
            </a:r>
            <a:endParaRPr/>
          </a:p>
        </p:txBody>
      </p:sp>
      <p:sp>
        <p:nvSpPr>
          <p:cNvPr id="200" name="Google Shape;200;p10"/>
          <p:cNvSpPr txBox="1"/>
          <p:nvPr/>
        </p:nvSpPr>
        <p:spPr>
          <a:xfrm>
            <a:off x="7790688" y="3063240"/>
            <a:ext cx="77724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80">
                <a:solidFill>
                  <a:srgbClr val="0A8798"/>
                </a:solidFill>
                <a:latin typeface="Arial"/>
                <a:ea typeface="Arial"/>
                <a:cs typeface="Arial"/>
                <a:sym typeface="Arial"/>
              </a:rPr>
              <a:t>$3.13K</a:t>
            </a:r>
            <a:endParaRPr/>
          </a:p>
        </p:txBody>
      </p:sp>
      <p:sp>
        <p:nvSpPr>
          <p:cNvPr id="201" name="Google Shape;201;p10"/>
          <p:cNvSpPr txBox="1"/>
          <p:nvPr/>
        </p:nvSpPr>
        <p:spPr>
          <a:xfrm>
            <a:off x="4663440" y="3364992"/>
            <a:ext cx="315468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60">
                <a:solidFill>
                  <a:srgbClr val="263B4A"/>
                </a:solidFill>
                <a:latin typeface="Arial"/>
                <a:ea typeface="Arial"/>
                <a:cs typeface="Arial"/>
                <a:sym typeface="Arial"/>
              </a:rPr>
              <a:t>Sales / marketing / logistics without sales salaries</a:t>
            </a:r>
            <a:endParaRPr/>
          </a:p>
        </p:txBody>
      </p:sp>
      <p:sp>
        <p:nvSpPr>
          <p:cNvPr id="202" name="Google Shape;202;p10"/>
          <p:cNvSpPr txBox="1"/>
          <p:nvPr/>
        </p:nvSpPr>
        <p:spPr>
          <a:xfrm>
            <a:off x="7790688" y="3364992"/>
            <a:ext cx="77724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80">
                <a:solidFill>
                  <a:srgbClr val="0A8798"/>
                </a:solidFill>
                <a:latin typeface="Arial"/>
                <a:ea typeface="Arial"/>
                <a:cs typeface="Arial"/>
                <a:sym typeface="Arial"/>
              </a:rPr>
              <a:t>$5.73K</a:t>
            </a:r>
            <a:endParaRPr/>
          </a:p>
        </p:txBody>
      </p:sp>
      <p:sp>
        <p:nvSpPr>
          <p:cNvPr id="203" name="Google Shape;203;p10"/>
          <p:cNvSpPr txBox="1"/>
          <p:nvPr/>
        </p:nvSpPr>
        <p:spPr>
          <a:xfrm>
            <a:off x="4663440" y="3666744"/>
            <a:ext cx="315468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60">
                <a:solidFill>
                  <a:srgbClr val="263B4A"/>
                </a:solidFill>
                <a:latin typeface="Arial"/>
                <a:ea typeface="Arial"/>
                <a:cs typeface="Arial"/>
                <a:sym typeface="Arial"/>
              </a:rPr>
              <a:t>Legal / IP / insurance / compliance</a:t>
            </a:r>
            <a:endParaRPr/>
          </a:p>
        </p:txBody>
      </p:sp>
      <p:sp>
        <p:nvSpPr>
          <p:cNvPr id="204" name="Google Shape;204;p10"/>
          <p:cNvSpPr txBox="1"/>
          <p:nvPr/>
        </p:nvSpPr>
        <p:spPr>
          <a:xfrm>
            <a:off x="7790688" y="3666744"/>
            <a:ext cx="77724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80">
                <a:solidFill>
                  <a:srgbClr val="0A8798"/>
                </a:solidFill>
                <a:latin typeface="Arial"/>
                <a:ea typeface="Arial"/>
                <a:cs typeface="Arial"/>
                <a:sym typeface="Arial"/>
              </a:rPr>
              <a:t>$2.60K</a:t>
            </a:r>
            <a:endParaRPr/>
          </a:p>
        </p:txBody>
      </p:sp>
      <p:sp>
        <p:nvSpPr>
          <p:cNvPr id="205" name="Google Shape;205;p10"/>
          <p:cNvSpPr txBox="1"/>
          <p:nvPr/>
        </p:nvSpPr>
        <p:spPr>
          <a:xfrm>
            <a:off x="4663440" y="3968496"/>
            <a:ext cx="315468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60">
                <a:solidFill>
                  <a:srgbClr val="263B4A"/>
                </a:solidFill>
                <a:latin typeface="Arial"/>
                <a:ea typeface="Arial"/>
                <a:cs typeface="Arial"/>
                <a:sym typeface="Arial"/>
              </a:rPr>
              <a:t>Working capital / warranty / service</a:t>
            </a:r>
            <a:endParaRPr/>
          </a:p>
        </p:txBody>
      </p:sp>
      <p:sp>
        <p:nvSpPr>
          <p:cNvPr id="206" name="Google Shape;206;p10"/>
          <p:cNvSpPr txBox="1"/>
          <p:nvPr/>
        </p:nvSpPr>
        <p:spPr>
          <a:xfrm>
            <a:off x="7790688" y="3968496"/>
            <a:ext cx="77724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80">
                <a:solidFill>
                  <a:srgbClr val="0A8798"/>
                </a:solidFill>
                <a:latin typeface="Arial"/>
                <a:ea typeface="Arial"/>
                <a:cs typeface="Arial"/>
                <a:sym typeface="Arial"/>
              </a:rPr>
              <a:t>$7.29K</a:t>
            </a:r>
            <a:endParaRPr/>
          </a:p>
        </p:txBody>
      </p:sp>
      <p:sp>
        <p:nvSpPr>
          <p:cNvPr id="207" name="Google Shape;207;p10"/>
          <p:cNvSpPr txBox="1"/>
          <p:nvPr/>
        </p:nvSpPr>
        <p:spPr>
          <a:xfrm>
            <a:off x="4663440" y="4270248"/>
            <a:ext cx="315468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60">
                <a:solidFill>
                  <a:srgbClr val="263B4A"/>
                </a:solidFill>
                <a:latin typeface="Arial"/>
                <a:ea typeface="Arial"/>
                <a:cs typeface="Arial"/>
                <a:sym typeface="Arial"/>
              </a:rPr>
              <a:t>Founder / core-management runway</a:t>
            </a:r>
            <a:endParaRPr/>
          </a:p>
        </p:txBody>
      </p:sp>
      <p:sp>
        <p:nvSpPr>
          <p:cNvPr id="208" name="Google Shape;208;p10"/>
          <p:cNvSpPr txBox="1"/>
          <p:nvPr/>
        </p:nvSpPr>
        <p:spPr>
          <a:xfrm>
            <a:off x="7790688" y="4270248"/>
            <a:ext cx="77724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80">
                <a:solidFill>
                  <a:srgbClr val="0A8798"/>
                </a:solidFill>
                <a:latin typeface="Arial"/>
                <a:ea typeface="Arial"/>
                <a:cs typeface="Arial"/>
                <a:sym typeface="Arial"/>
              </a:rPr>
              <a:t>$3.13K</a:t>
            </a:r>
            <a:endParaRPr/>
          </a:p>
        </p:txBody>
      </p:sp>
      <p:sp>
        <p:nvSpPr>
          <p:cNvPr id="209" name="Google Shape;209;p10"/>
          <p:cNvSpPr txBox="1"/>
          <p:nvPr/>
        </p:nvSpPr>
        <p:spPr>
          <a:xfrm>
            <a:off x="4663440" y="4572000"/>
            <a:ext cx="315468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60">
                <a:solidFill>
                  <a:srgbClr val="263B4A"/>
                </a:solidFill>
                <a:latin typeface="Arial"/>
                <a:ea typeface="Arial"/>
                <a:cs typeface="Arial"/>
                <a:sym typeface="Arial"/>
              </a:rPr>
              <a:t>Contingency / unallocated launch reserve</a:t>
            </a:r>
            <a:endParaRPr/>
          </a:p>
        </p:txBody>
      </p:sp>
      <p:sp>
        <p:nvSpPr>
          <p:cNvPr id="210" name="Google Shape;210;p10"/>
          <p:cNvSpPr txBox="1"/>
          <p:nvPr/>
        </p:nvSpPr>
        <p:spPr>
          <a:xfrm>
            <a:off x="7790688" y="4572000"/>
            <a:ext cx="77724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80">
                <a:solidFill>
                  <a:srgbClr val="0A8798"/>
                </a:solidFill>
                <a:latin typeface="Arial"/>
                <a:ea typeface="Arial"/>
                <a:cs typeface="Arial"/>
                <a:sym typeface="Arial"/>
              </a:rPr>
              <a:t>$10.25K</a:t>
            </a:r>
            <a:endParaRPr/>
          </a:p>
        </p:txBody>
      </p:sp>
      <p:sp>
        <p:nvSpPr>
          <p:cNvPr id="211" name="Google Shape;211;p10"/>
          <p:cNvSpPr/>
          <p:nvPr/>
        </p:nvSpPr>
        <p:spPr>
          <a:xfrm>
            <a:off x="6382512" y="4818888"/>
            <a:ext cx="2743200" cy="292608"/>
          </a:xfrm>
          <a:prstGeom prst="roundRect">
            <a:avLst>
              <a:gd fmla="val 16667" name="adj"/>
            </a:avLst>
          </a:prstGeom>
          <a:solidFill>
            <a:srgbClr val="0D2745"/>
          </a:solidFill>
          <a:ln cap="flat" cmpd="sng" w="10150">
            <a:solidFill>
              <a:srgbClr val="0D2745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0"/>
          <p:cNvSpPr txBox="1"/>
          <p:nvPr/>
        </p:nvSpPr>
        <p:spPr>
          <a:xfrm>
            <a:off x="6446520" y="4828032"/>
            <a:ext cx="26061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TOTAL — $83.</a:t>
            </a:r>
            <a:r>
              <a:rPr b="1" lang="en-US" sz="1000">
                <a:solidFill>
                  <a:srgbClr val="FFFFFF"/>
                </a:solidFill>
              </a:rPr>
              <a:t>4</a:t>
            </a:r>
            <a:r>
              <a:rPr b="1" lang="en-US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K</a:t>
            </a:r>
            <a:endParaRPr/>
          </a:p>
        </p:txBody>
      </p:sp>
      <p:sp>
        <p:nvSpPr>
          <p:cNvPr id="213" name="Google Shape;213;p10"/>
          <p:cNvSpPr txBox="1"/>
          <p:nvPr/>
        </p:nvSpPr>
        <p:spPr>
          <a:xfrm>
            <a:off x="502920" y="5138928"/>
            <a:ext cx="548640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700">
                <a:solidFill>
                  <a:srgbClr val="263B4A"/>
                </a:solidFill>
                <a:latin typeface="Arial"/>
                <a:ea typeface="Arial"/>
                <a:cs typeface="Arial"/>
                <a:sym typeface="Arial"/>
              </a:rPr>
              <a:t>USD equivalents use ₹96 = US$1; amounts rounded. The supplied line items totaled ₹75L, so the reserve is ₹9.84L to reconcile the raise to ₹80L.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A2342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1"/>
          <p:cNvSpPr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C39A"/>
              </a:buClr>
              <a:buSzPts val="1300"/>
              <a:buFont typeface="Calibri"/>
              <a:buNone/>
            </a:pPr>
            <a:r>
              <a:rPr b="1" lang="en-US" sz="1300">
                <a:solidFill>
                  <a:srgbClr val="02C39A"/>
                </a:solidFill>
                <a:latin typeface="Calibri"/>
                <a:ea typeface="Calibri"/>
                <a:cs typeface="Calibri"/>
                <a:sym typeface="Calibri"/>
              </a:rPr>
              <a:t>COMPETITIVE LANDSCAPE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1"/>
          <p:cNvSpPr/>
          <p:nvPr/>
        </p:nvSpPr>
        <p:spPr>
          <a:xfrm>
            <a:off x="457200" y="713232"/>
            <a:ext cx="82296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alibri"/>
              <a:buNone/>
            </a:pPr>
            <a:r>
              <a:rPr b="1" lang="en-US" sz="2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Our position: a low-cost monitoring layer for existing IV setups.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1"/>
          <p:cNvSpPr/>
          <p:nvPr/>
        </p:nvSpPr>
        <p:spPr>
          <a:xfrm>
            <a:off x="365760" y="1417320"/>
            <a:ext cx="2286000" cy="457200"/>
          </a:xfrm>
          <a:prstGeom prst="rect">
            <a:avLst/>
          </a:prstGeom>
          <a:solidFill>
            <a:srgbClr val="028090"/>
          </a:solidFill>
          <a:ln cap="flat" cmpd="sng" w="9525">
            <a:solidFill>
              <a:srgbClr val="152E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1"/>
          <p:cNvSpPr/>
          <p:nvPr/>
        </p:nvSpPr>
        <p:spPr>
          <a:xfrm>
            <a:off x="365760" y="1417320"/>
            <a:ext cx="2286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1"/>
          <p:cNvSpPr/>
          <p:nvPr/>
        </p:nvSpPr>
        <p:spPr>
          <a:xfrm>
            <a:off x="2651760" y="1417320"/>
            <a:ext cx="2103120" cy="457200"/>
          </a:xfrm>
          <a:prstGeom prst="rect">
            <a:avLst/>
          </a:prstGeom>
          <a:solidFill>
            <a:srgbClr val="028090"/>
          </a:solidFill>
          <a:ln cap="flat" cmpd="sng" w="9525">
            <a:solidFill>
              <a:srgbClr val="152E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1"/>
          <p:cNvSpPr/>
          <p:nvPr/>
        </p:nvSpPr>
        <p:spPr>
          <a:xfrm>
            <a:off x="2651760" y="1417320"/>
            <a:ext cx="21031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lang="en-US" sz="1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Smart infusion pumps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1"/>
          <p:cNvSpPr/>
          <p:nvPr/>
        </p:nvSpPr>
        <p:spPr>
          <a:xfrm>
            <a:off x="4754880" y="1417320"/>
            <a:ext cx="2103120" cy="457200"/>
          </a:xfrm>
          <a:prstGeom prst="rect">
            <a:avLst/>
          </a:prstGeom>
          <a:solidFill>
            <a:srgbClr val="028090"/>
          </a:solidFill>
          <a:ln cap="flat" cmpd="sng" w="9525">
            <a:solidFill>
              <a:srgbClr val="152E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1"/>
          <p:cNvSpPr/>
          <p:nvPr/>
        </p:nvSpPr>
        <p:spPr>
          <a:xfrm>
            <a:off x="4754880" y="1417320"/>
            <a:ext cx="21031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lang="en-US" sz="1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Manual IV monitoring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1"/>
          <p:cNvSpPr/>
          <p:nvPr/>
        </p:nvSpPr>
        <p:spPr>
          <a:xfrm>
            <a:off x="6858000" y="1417320"/>
            <a:ext cx="2103120" cy="457200"/>
          </a:xfrm>
          <a:prstGeom prst="rect">
            <a:avLst/>
          </a:prstGeom>
          <a:solidFill>
            <a:srgbClr val="028090"/>
          </a:solidFill>
          <a:ln cap="flat" cmpd="sng" w="9525">
            <a:solidFill>
              <a:srgbClr val="152E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1"/>
          <p:cNvSpPr/>
          <p:nvPr/>
        </p:nvSpPr>
        <p:spPr>
          <a:xfrm>
            <a:off x="6858000" y="1417320"/>
            <a:ext cx="21031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lang="en-US" sz="1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SalinePro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1"/>
          <p:cNvSpPr/>
          <p:nvPr/>
        </p:nvSpPr>
        <p:spPr>
          <a:xfrm>
            <a:off x="365760" y="1874520"/>
            <a:ext cx="2286000" cy="457200"/>
          </a:xfrm>
          <a:prstGeom prst="rect">
            <a:avLst/>
          </a:prstGeom>
          <a:solidFill>
            <a:srgbClr val="091E30"/>
          </a:solidFill>
          <a:ln cap="flat" cmpd="sng" w="9525">
            <a:solidFill>
              <a:srgbClr val="152E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1"/>
          <p:cNvSpPr/>
          <p:nvPr/>
        </p:nvSpPr>
        <p:spPr>
          <a:xfrm>
            <a:off x="365760" y="1874520"/>
            <a:ext cx="2286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ECBD8"/>
              </a:buClr>
              <a:buSzPts val="1300"/>
              <a:buFont typeface="Calibri"/>
              <a:buNone/>
            </a:pPr>
            <a:r>
              <a:rPr lang="en-US" sz="1300">
                <a:solidFill>
                  <a:srgbClr val="AECBD8"/>
                </a:solidFill>
                <a:latin typeface="Calibri"/>
                <a:ea typeface="Calibri"/>
                <a:cs typeface="Calibri"/>
                <a:sym typeface="Calibri"/>
              </a:rPr>
              <a:t>Upfront capital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1"/>
          <p:cNvSpPr/>
          <p:nvPr/>
        </p:nvSpPr>
        <p:spPr>
          <a:xfrm>
            <a:off x="2651760" y="1874520"/>
            <a:ext cx="2103120" cy="457200"/>
          </a:xfrm>
          <a:prstGeom prst="rect">
            <a:avLst/>
          </a:prstGeom>
          <a:solidFill>
            <a:srgbClr val="091E30"/>
          </a:solidFill>
          <a:ln cap="flat" cmpd="sng" w="9525">
            <a:solidFill>
              <a:srgbClr val="152E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1"/>
          <p:cNvSpPr/>
          <p:nvPr/>
        </p:nvSpPr>
        <p:spPr>
          <a:xfrm>
            <a:off x="2651760" y="1874520"/>
            <a:ext cx="21031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ECBD8"/>
              </a:buClr>
              <a:buSzPts val="1300"/>
              <a:buFont typeface="Calibri"/>
              <a:buNone/>
            </a:pPr>
            <a:r>
              <a:rPr lang="en-US" sz="1300">
                <a:solidFill>
                  <a:srgbClr val="AECBD8"/>
                </a:solidFill>
                <a:latin typeface="Calibri"/>
                <a:ea typeface="Calibri"/>
                <a:cs typeface="Calibri"/>
                <a:sym typeface="Calibri"/>
              </a:rPr>
              <a:t>High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1"/>
          <p:cNvSpPr/>
          <p:nvPr/>
        </p:nvSpPr>
        <p:spPr>
          <a:xfrm>
            <a:off x="4754880" y="1874520"/>
            <a:ext cx="2103120" cy="457200"/>
          </a:xfrm>
          <a:prstGeom prst="rect">
            <a:avLst/>
          </a:prstGeom>
          <a:solidFill>
            <a:srgbClr val="091E30"/>
          </a:solidFill>
          <a:ln cap="flat" cmpd="sng" w="9525">
            <a:solidFill>
              <a:srgbClr val="152E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1"/>
          <p:cNvSpPr/>
          <p:nvPr/>
        </p:nvSpPr>
        <p:spPr>
          <a:xfrm>
            <a:off x="4754880" y="1874520"/>
            <a:ext cx="21031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ECBD8"/>
              </a:buClr>
              <a:buSzPts val="1300"/>
              <a:buFont typeface="Calibri"/>
              <a:buNone/>
            </a:pPr>
            <a:r>
              <a:rPr lang="en-US" sz="1300">
                <a:solidFill>
                  <a:srgbClr val="AECBD8"/>
                </a:solidFill>
                <a:latin typeface="Calibri"/>
                <a:ea typeface="Calibri"/>
                <a:cs typeface="Calibri"/>
                <a:sym typeface="Calibri"/>
              </a:rPr>
              <a:t>Very low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1"/>
          <p:cNvSpPr/>
          <p:nvPr/>
        </p:nvSpPr>
        <p:spPr>
          <a:xfrm>
            <a:off x="6858000" y="1874520"/>
            <a:ext cx="2103120" cy="457200"/>
          </a:xfrm>
          <a:prstGeom prst="rect">
            <a:avLst/>
          </a:prstGeom>
          <a:solidFill>
            <a:srgbClr val="0D3E54"/>
          </a:solidFill>
          <a:ln cap="flat" cmpd="sng" w="9525">
            <a:solidFill>
              <a:srgbClr val="152E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11"/>
          <p:cNvSpPr/>
          <p:nvPr/>
        </p:nvSpPr>
        <p:spPr>
          <a:xfrm>
            <a:off x="6858000" y="1874520"/>
            <a:ext cx="21031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2C39A"/>
              </a:buClr>
              <a:buSzPts val="1300"/>
              <a:buFont typeface="Calibri"/>
              <a:buNone/>
            </a:pPr>
            <a:r>
              <a:rPr b="1" lang="en-US" sz="1300">
                <a:solidFill>
                  <a:srgbClr val="02C39A"/>
                </a:solidFill>
                <a:latin typeface="Calibri"/>
                <a:ea typeface="Calibri"/>
                <a:cs typeface="Calibri"/>
                <a:sym typeface="Calibri"/>
              </a:rPr>
              <a:t>Low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1"/>
          <p:cNvSpPr/>
          <p:nvPr/>
        </p:nvSpPr>
        <p:spPr>
          <a:xfrm>
            <a:off x="365760" y="2331720"/>
            <a:ext cx="2286000" cy="457200"/>
          </a:xfrm>
          <a:prstGeom prst="rect">
            <a:avLst/>
          </a:prstGeom>
          <a:solidFill>
            <a:srgbClr val="0A2D42"/>
          </a:solidFill>
          <a:ln cap="flat" cmpd="sng" w="9525">
            <a:solidFill>
              <a:srgbClr val="152E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11"/>
          <p:cNvSpPr/>
          <p:nvPr/>
        </p:nvSpPr>
        <p:spPr>
          <a:xfrm>
            <a:off x="365760" y="2331720"/>
            <a:ext cx="2286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ECBD8"/>
              </a:buClr>
              <a:buSzPts val="1300"/>
              <a:buFont typeface="Calibri"/>
              <a:buNone/>
            </a:pPr>
            <a:r>
              <a:rPr lang="en-US" sz="1300">
                <a:solidFill>
                  <a:srgbClr val="AECBD8"/>
                </a:solidFill>
                <a:latin typeface="Calibri"/>
                <a:ea typeface="Calibri"/>
                <a:cs typeface="Calibri"/>
                <a:sym typeface="Calibri"/>
              </a:rPr>
              <a:t>Retrofit existing IV set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1"/>
          <p:cNvSpPr/>
          <p:nvPr/>
        </p:nvSpPr>
        <p:spPr>
          <a:xfrm>
            <a:off x="2651760" y="2331720"/>
            <a:ext cx="2103120" cy="457200"/>
          </a:xfrm>
          <a:prstGeom prst="rect">
            <a:avLst/>
          </a:prstGeom>
          <a:solidFill>
            <a:srgbClr val="0A2D42"/>
          </a:solidFill>
          <a:ln cap="flat" cmpd="sng" w="9525">
            <a:solidFill>
              <a:srgbClr val="152E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1"/>
          <p:cNvSpPr/>
          <p:nvPr/>
        </p:nvSpPr>
        <p:spPr>
          <a:xfrm>
            <a:off x="2651760" y="2331720"/>
            <a:ext cx="21031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2C39A"/>
              </a:buClr>
              <a:buSzPts val="1300"/>
              <a:buFont typeface="Calibri"/>
              <a:buNone/>
            </a:pPr>
            <a:r>
              <a:rPr b="1" lang="en-US" sz="1300">
                <a:solidFill>
                  <a:srgbClr val="02C39A"/>
                </a:solidFill>
                <a:latin typeface="Calibri"/>
                <a:ea typeface="Calibri"/>
                <a:cs typeface="Calibri"/>
                <a:sym typeface="Calibri"/>
              </a:rPr>
              <a:t>No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1"/>
          <p:cNvSpPr/>
          <p:nvPr/>
        </p:nvSpPr>
        <p:spPr>
          <a:xfrm>
            <a:off x="4754880" y="2331720"/>
            <a:ext cx="2103120" cy="457200"/>
          </a:xfrm>
          <a:prstGeom prst="rect">
            <a:avLst/>
          </a:prstGeom>
          <a:solidFill>
            <a:srgbClr val="0A2D42"/>
          </a:solidFill>
          <a:ln cap="flat" cmpd="sng" w="9525">
            <a:solidFill>
              <a:srgbClr val="152E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1"/>
          <p:cNvSpPr/>
          <p:nvPr/>
        </p:nvSpPr>
        <p:spPr>
          <a:xfrm>
            <a:off x="4754880" y="2331720"/>
            <a:ext cx="21031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6B6B"/>
              </a:buClr>
              <a:buSzPts val="1300"/>
              <a:buFont typeface="Calibri"/>
              <a:buNone/>
            </a:pPr>
            <a:r>
              <a:rPr b="1" lang="en-US" sz="1300">
                <a:solidFill>
                  <a:srgbClr val="FF6B6B"/>
                </a:solidFill>
                <a:latin typeface="Calibri"/>
                <a:ea typeface="Calibri"/>
                <a:cs typeface="Calibri"/>
                <a:sym typeface="Calibri"/>
              </a:rPr>
              <a:t>N/A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1"/>
          <p:cNvSpPr/>
          <p:nvPr/>
        </p:nvSpPr>
        <p:spPr>
          <a:xfrm>
            <a:off x="6858000" y="2331720"/>
            <a:ext cx="2103120" cy="457200"/>
          </a:xfrm>
          <a:prstGeom prst="rect">
            <a:avLst/>
          </a:prstGeom>
          <a:solidFill>
            <a:srgbClr val="0D3E54"/>
          </a:solidFill>
          <a:ln cap="flat" cmpd="sng" w="9525">
            <a:solidFill>
              <a:srgbClr val="152E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1"/>
          <p:cNvSpPr/>
          <p:nvPr/>
        </p:nvSpPr>
        <p:spPr>
          <a:xfrm>
            <a:off x="6858000" y="2331720"/>
            <a:ext cx="21031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2C39A"/>
              </a:buClr>
              <a:buSzPts val="1300"/>
              <a:buFont typeface="Calibri"/>
              <a:buNone/>
            </a:pPr>
            <a:r>
              <a:rPr b="1" lang="en-US" sz="1300">
                <a:solidFill>
                  <a:srgbClr val="02C39A"/>
                </a:solidFill>
                <a:latin typeface="Calibri"/>
                <a:ea typeface="Calibri"/>
                <a:cs typeface="Calibri"/>
                <a:sym typeface="Calibri"/>
              </a:rPr>
              <a:t>Yes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1"/>
          <p:cNvSpPr/>
          <p:nvPr/>
        </p:nvSpPr>
        <p:spPr>
          <a:xfrm>
            <a:off x="365760" y="2788920"/>
            <a:ext cx="2286000" cy="457200"/>
          </a:xfrm>
          <a:prstGeom prst="rect">
            <a:avLst/>
          </a:prstGeom>
          <a:solidFill>
            <a:srgbClr val="091E30"/>
          </a:solidFill>
          <a:ln cap="flat" cmpd="sng" w="9525">
            <a:solidFill>
              <a:srgbClr val="152E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1"/>
          <p:cNvSpPr/>
          <p:nvPr/>
        </p:nvSpPr>
        <p:spPr>
          <a:xfrm>
            <a:off x="365760" y="2788920"/>
            <a:ext cx="2286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ECBD8"/>
              </a:buClr>
              <a:buSzPts val="1300"/>
              <a:buFont typeface="Calibri"/>
              <a:buNone/>
            </a:pPr>
            <a:r>
              <a:rPr lang="en-US" sz="1300">
                <a:solidFill>
                  <a:srgbClr val="AECBD8"/>
                </a:solidFill>
                <a:latin typeface="Calibri"/>
                <a:ea typeface="Calibri"/>
                <a:cs typeface="Calibri"/>
                <a:sym typeface="Calibri"/>
              </a:rPr>
              <a:t>Remote flow / volume alerts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1"/>
          <p:cNvSpPr/>
          <p:nvPr/>
        </p:nvSpPr>
        <p:spPr>
          <a:xfrm>
            <a:off x="2651760" y="2788920"/>
            <a:ext cx="2103120" cy="457200"/>
          </a:xfrm>
          <a:prstGeom prst="rect">
            <a:avLst/>
          </a:prstGeom>
          <a:solidFill>
            <a:srgbClr val="091E30"/>
          </a:solidFill>
          <a:ln cap="flat" cmpd="sng" w="9525">
            <a:solidFill>
              <a:srgbClr val="152E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1"/>
          <p:cNvSpPr/>
          <p:nvPr/>
        </p:nvSpPr>
        <p:spPr>
          <a:xfrm>
            <a:off x="2651760" y="2788920"/>
            <a:ext cx="21031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6B6B"/>
              </a:buClr>
              <a:buSzPts val="1300"/>
              <a:buFont typeface="Calibri"/>
              <a:buNone/>
            </a:pPr>
            <a:r>
              <a:rPr b="1" lang="en-US" sz="1300">
                <a:solidFill>
                  <a:srgbClr val="FF6B6B"/>
                </a:solidFill>
                <a:latin typeface="Calibri"/>
                <a:ea typeface="Calibri"/>
                <a:cs typeface="Calibri"/>
                <a:sym typeface="Calibri"/>
              </a:rPr>
              <a:t>Yes*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1"/>
          <p:cNvSpPr/>
          <p:nvPr/>
        </p:nvSpPr>
        <p:spPr>
          <a:xfrm>
            <a:off x="4754880" y="2788920"/>
            <a:ext cx="2103120" cy="457200"/>
          </a:xfrm>
          <a:prstGeom prst="rect">
            <a:avLst/>
          </a:prstGeom>
          <a:solidFill>
            <a:srgbClr val="091E30"/>
          </a:solidFill>
          <a:ln cap="flat" cmpd="sng" w="9525">
            <a:solidFill>
              <a:srgbClr val="152E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1"/>
          <p:cNvSpPr/>
          <p:nvPr/>
        </p:nvSpPr>
        <p:spPr>
          <a:xfrm>
            <a:off x="4754880" y="2788920"/>
            <a:ext cx="21031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2C39A"/>
              </a:buClr>
              <a:buSzPts val="1300"/>
              <a:buFont typeface="Calibri"/>
              <a:buNone/>
            </a:pPr>
            <a:r>
              <a:rPr b="1" lang="en-US" sz="1300">
                <a:solidFill>
                  <a:srgbClr val="02C39A"/>
                </a:solidFill>
                <a:latin typeface="Calibri"/>
                <a:ea typeface="Calibri"/>
                <a:cs typeface="Calibri"/>
                <a:sym typeface="Calibri"/>
              </a:rPr>
              <a:t>No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1"/>
          <p:cNvSpPr/>
          <p:nvPr/>
        </p:nvSpPr>
        <p:spPr>
          <a:xfrm>
            <a:off x="6858000" y="2788920"/>
            <a:ext cx="2103120" cy="457200"/>
          </a:xfrm>
          <a:prstGeom prst="rect">
            <a:avLst/>
          </a:prstGeom>
          <a:solidFill>
            <a:srgbClr val="0D3E54"/>
          </a:solidFill>
          <a:ln cap="flat" cmpd="sng" w="9525">
            <a:solidFill>
              <a:srgbClr val="152E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1"/>
          <p:cNvSpPr/>
          <p:nvPr/>
        </p:nvSpPr>
        <p:spPr>
          <a:xfrm>
            <a:off x="6858000" y="2788920"/>
            <a:ext cx="21031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2C39A"/>
              </a:buClr>
              <a:buSzPts val="1300"/>
              <a:buFont typeface="Calibri"/>
              <a:buNone/>
            </a:pPr>
            <a:r>
              <a:rPr b="1" lang="en-US" sz="1300">
                <a:solidFill>
                  <a:srgbClr val="02C39A"/>
                </a:solidFill>
                <a:latin typeface="Calibri"/>
                <a:ea typeface="Calibri"/>
                <a:cs typeface="Calibri"/>
                <a:sym typeface="Calibri"/>
              </a:rPr>
              <a:t>Yes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1"/>
          <p:cNvSpPr/>
          <p:nvPr/>
        </p:nvSpPr>
        <p:spPr>
          <a:xfrm>
            <a:off x="365760" y="3246120"/>
            <a:ext cx="2286000" cy="457200"/>
          </a:xfrm>
          <a:prstGeom prst="rect">
            <a:avLst/>
          </a:prstGeom>
          <a:solidFill>
            <a:srgbClr val="0A2D42"/>
          </a:solidFill>
          <a:ln cap="flat" cmpd="sng" w="9525">
            <a:solidFill>
              <a:srgbClr val="152E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1"/>
          <p:cNvSpPr/>
          <p:nvPr/>
        </p:nvSpPr>
        <p:spPr>
          <a:xfrm>
            <a:off x="365760" y="3246120"/>
            <a:ext cx="2286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ECBD8"/>
              </a:buClr>
              <a:buSzPts val="1300"/>
              <a:buFont typeface="Calibri"/>
              <a:buNone/>
            </a:pPr>
            <a:r>
              <a:rPr lang="en-US" sz="1300">
                <a:solidFill>
                  <a:srgbClr val="AECBD8"/>
                </a:solidFill>
                <a:latin typeface="Calibri"/>
                <a:ea typeface="Calibri"/>
                <a:cs typeface="Calibri"/>
                <a:sym typeface="Calibri"/>
              </a:rPr>
              <a:t>Nurse phone notifications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1"/>
          <p:cNvSpPr/>
          <p:nvPr/>
        </p:nvSpPr>
        <p:spPr>
          <a:xfrm>
            <a:off x="2651760" y="3246120"/>
            <a:ext cx="2103120" cy="457200"/>
          </a:xfrm>
          <a:prstGeom prst="rect">
            <a:avLst/>
          </a:prstGeom>
          <a:solidFill>
            <a:srgbClr val="0A2D42"/>
          </a:solidFill>
          <a:ln cap="flat" cmpd="sng" w="9525">
            <a:solidFill>
              <a:srgbClr val="152E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1"/>
          <p:cNvSpPr/>
          <p:nvPr/>
        </p:nvSpPr>
        <p:spPr>
          <a:xfrm>
            <a:off x="2651760" y="3246120"/>
            <a:ext cx="21031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6B6B"/>
              </a:buClr>
              <a:buSzPts val="1300"/>
              <a:buFont typeface="Calibri"/>
              <a:buNone/>
            </a:pPr>
            <a:r>
              <a:rPr b="1" lang="en-US" sz="1300">
                <a:solidFill>
                  <a:srgbClr val="FF6B6B"/>
                </a:solidFill>
                <a:latin typeface="Calibri"/>
                <a:ea typeface="Calibri"/>
                <a:cs typeface="Calibri"/>
                <a:sym typeface="Calibri"/>
              </a:rPr>
              <a:t>Model-dependent*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1"/>
          <p:cNvSpPr/>
          <p:nvPr/>
        </p:nvSpPr>
        <p:spPr>
          <a:xfrm>
            <a:off x="4754880" y="3246120"/>
            <a:ext cx="2103120" cy="457200"/>
          </a:xfrm>
          <a:prstGeom prst="rect">
            <a:avLst/>
          </a:prstGeom>
          <a:solidFill>
            <a:srgbClr val="0A2D42"/>
          </a:solidFill>
          <a:ln cap="flat" cmpd="sng" w="9525">
            <a:solidFill>
              <a:srgbClr val="152E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1"/>
          <p:cNvSpPr/>
          <p:nvPr/>
        </p:nvSpPr>
        <p:spPr>
          <a:xfrm>
            <a:off x="4754880" y="3246120"/>
            <a:ext cx="21031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6B6B"/>
              </a:buClr>
              <a:buSzPts val="1300"/>
              <a:buFont typeface="Calibri"/>
              <a:buNone/>
            </a:pPr>
            <a:r>
              <a:rPr b="1" lang="en-US" sz="1300">
                <a:solidFill>
                  <a:srgbClr val="FF6B6B"/>
                </a:solidFill>
                <a:latin typeface="Calibri"/>
                <a:ea typeface="Calibri"/>
                <a:cs typeface="Calibri"/>
                <a:sym typeface="Calibri"/>
              </a:rPr>
              <a:t>No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1"/>
          <p:cNvSpPr/>
          <p:nvPr/>
        </p:nvSpPr>
        <p:spPr>
          <a:xfrm>
            <a:off x="6858000" y="3246120"/>
            <a:ext cx="2103120" cy="457200"/>
          </a:xfrm>
          <a:prstGeom prst="rect">
            <a:avLst/>
          </a:prstGeom>
          <a:solidFill>
            <a:srgbClr val="0D3E54"/>
          </a:solidFill>
          <a:ln cap="flat" cmpd="sng" w="9525">
            <a:solidFill>
              <a:srgbClr val="152E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1"/>
          <p:cNvSpPr/>
          <p:nvPr/>
        </p:nvSpPr>
        <p:spPr>
          <a:xfrm>
            <a:off x="6858000" y="3246120"/>
            <a:ext cx="21031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2C39A"/>
              </a:buClr>
              <a:buSzPts val="1300"/>
              <a:buFont typeface="Calibri"/>
              <a:buNone/>
            </a:pPr>
            <a:r>
              <a:rPr b="1" lang="en-US" sz="1300">
                <a:solidFill>
                  <a:srgbClr val="02C39A"/>
                </a:solidFill>
                <a:latin typeface="Calibri"/>
                <a:ea typeface="Calibri"/>
                <a:cs typeface="Calibri"/>
                <a:sym typeface="Calibri"/>
              </a:rPr>
              <a:t>Yes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1"/>
          <p:cNvSpPr/>
          <p:nvPr/>
        </p:nvSpPr>
        <p:spPr>
          <a:xfrm>
            <a:off x="365760" y="3703320"/>
            <a:ext cx="2286000" cy="457200"/>
          </a:xfrm>
          <a:prstGeom prst="rect">
            <a:avLst/>
          </a:prstGeom>
          <a:solidFill>
            <a:srgbClr val="091E30"/>
          </a:solidFill>
          <a:ln cap="flat" cmpd="sng" w="9525">
            <a:solidFill>
              <a:srgbClr val="152E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1"/>
          <p:cNvSpPr/>
          <p:nvPr/>
        </p:nvSpPr>
        <p:spPr>
          <a:xfrm>
            <a:off x="365760" y="3703320"/>
            <a:ext cx="2286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ECBD8"/>
              </a:buClr>
              <a:buSzPts val="1300"/>
              <a:buFont typeface="Calibri"/>
              <a:buNone/>
            </a:pPr>
            <a:r>
              <a:rPr lang="en-US" sz="1300">
                <a:solidFill>
                  <a:srgbClr val="AECBD8"/>
                </a:solidFill>
                <a:latin typeface="Calibri"/>
                <a:ea typeface="Calibri"/>
                <a:cs typeface="Calibri"/>
                <a:sym typeface="Calibri"/>
              </a:rPr>
              <a:t>Multi-patient dashboard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1"/>
          <p:cNvSpPr/>
          <p:nvPr/>
        </p:nvSpPr>
        <p:spPr>
          <a:xfrm>
            <a:off x="2651760" y="3703320"/>
            <a:ext cx="2103120" cy="457200"/>
          </a:xfrm>
          <a:prstGeom prst="rect">
            <a:avLst/>
          </a:prstGeom>
          <a:solidFill>
            <a:srgbClr val="091E30"/>
          </a:solidFill>
          <a:ln cap="flat" cmpd="sng" w="9525">
            <a:solidFill>
              <a:srgbClr val="152E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1"/>
          <p:cNvSpPr/>
          <p:nvPr/>
        </p:nvSpPr>
        <p:spPr>
          <a:xfrm>
            <a:off x="2651760" y="3703320"/>
            <a:ext cx="21031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6B6B"/>
              </a:buClr>
              <a:buSzPts val="1300"/>
              <a:buFont typeface="Calibri"/>
              <a:buNone/>
            </a:pPr>
            <a:r>
              <a:rPr b="1" lang="en-US" sz="1300">
                <a:solidFill>
                  <a:srgbClr val="FF6B6B"/>
                </a:solidFill>
                <a:latin typeface="Calibri"/>
                <a:ea typeface="Calibri"/>
                <a:cs typeface="Calibri"/>
                <a:sym typeface="Calibri"/>
              </a:rPr>
              <a:t>Model-dependent*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1"/>
          <p:cNvSpPr/>
          <p:nvPr/>
        </p:nvSpPr>
        <p:spPr>
          <a:xfrm>
            <a:off x="4754880" y="3703320"/>
            <a:ext cx="2103120" cy="457200"/>
          </a:xfrm>
          <a:prstGeom prst="rect">
            <a:avLst/>
          </a:prstGeom>
          <a:solidFill>
            <a:srgbClr val="091E30"/>
          </a:solidFill>
          <a:ln cap="flat" cmpd="sng" w="9525">
            <a:solidFill>
              <a:srgbClr val="152E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1"/>
          <p:cNvSpPr/>
          <p:nvPr/>
        </p:nvSpPr>
        <p:spPr>
          <a:xfrm>
            <a:off x="4754880" y="3703320"/>
            <a:ext cx="21031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2C39A"/>
              </a:buClr>
              <a:buSzPts val="1300"/>
              <a:buFont typeface="Calibri"/>
              <a:buNone/>
            </a:pPr>
            <a:r>
              <a:rPr b="1" lang="en-US" sz="1300">
                <a:solidFill>
                  <a:srgbClr val="02C39A"/>
                </a:solidFill>
                <a:latin typeface="Calibri"/>
                <a:ea typeface="Calibri"/>
                <a:cs typeface="Calibri"/>
                <a:sym typeface="Calibri"/>
              </a:rPr>
              <a:t>No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1"/>
          <p:cNvSpPr/>
          <p:nvPr/>
        </p:nvSpPr>
        <p:spPr>
          <a:xfrm>
            <a:off x="6858000" y="3703320"/>
            <a:ext cx="2103120" cy="457200"/>
          </a:xfrm>
          <a:prstGeom prst="rect">
            <a:avLst/>
          </a:prstGeom>
          <a:solidFill>
            <a:srgbClr val="0D3E54"/>
          </a:solidFill>
          <a:ln cap="flat" cmpd="sng" w="9525">
            <a:solidFill>
              <a:srgbClr val="152E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1"/>
          <p:cNvSpPr/>
          <p:nvPr/>
        </p:nvSpPr>
        <p:spPr>
          <a:xfrm>
            <a:off x="6858000" y="3703320"/>
            <a:ext cx="21031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2C39A"/>
              </a:buClr>
              <a:buSzPts val="1300"/>
              <a:buFont typeface="Calibri"/>
              <a:buNone/>
            </a:pPr>
            <a:r>
              <a:rPr b="1" lang="en-US" sz="1300">
                <a:solidFill>
                  <a:srgbClr val="02C39A"/>
                </a:solidFill>
                <a:latin typeface="Calibri"/>
                <a:ea typeface="Calibri"/>
                <a:cs typeface="Calibri"/>
                <a:sym typeface="Calibri"/>
              </a:rPr>
              <a:t>Yes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11"/>
          <p:cNvSpPr/>
          <p:nvPr/>
        </p:nvSpPr>
        <p:spPr>
          <a:xfrm>
            <a:off x="365760" y="4160520"/>
            <a:ext cx="2286000" cy="457200"/>
          </a:xfrm>
          <a:prstGeom prst="rect">
            <a:avLst/>
          </a:prstGeom>
          <a:solidFill>
            <a:srgbClr val="0A2D42"/>
          </a:solidFill>
          <a:ln cap="flat" cmpd="sng" w="9525">
            <a:solidFill>
              <a:srgbClr val="152E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11"/>
          <p:cNvSpPr/>
          <p:nvPr/>
        </p:nvSpPr>
        <p:spPr>
          <a:xfrm>
            <a:off x="365760" y="4160520"/>
            <a:ext cx="2286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ECBD8"/>
              </a:buClr>
              <a:buSzPts val="1300"/>
              <a:buFont typeface="Calibri"/>
              <a:buNone/>
            </a:pPr>
            <a:r>
              <a:rPr lang="en-US" sz="1300">
                <a:solidFill>
                  <a:srgbClr val="AECBD8"/>
                </a:solidFill>
                <a:latin typeface="Calibri"/>
                <a:ea typeface="Calibri"/>
                <a:cs typeface="Calibri"/>
                <a:sym typeface="Calibri"/>
              </a:rPr>
              <a:t>Target smaller hospitals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1"/>
          <p:cNvSpPr/>
          <p:nvPr/>
        </p:nvSpPr>
        <p:spPr>
          <a:xfrm>
            <a:off x="2651760" y="4160520"/>
            <a:ext cx="2103120" cy="457200"/>
          </a:xfrm>
          <a:prstGeom prst="rect">
            <a:avLst/>
          </a:prstGeom>
          <a:solidFill>
            <a:srgbClr val="0A2D42"/>
          </a:solidFill>
          <a:ln cap="flat" cmpd="sng" w="9525">
            <a:solidFill>
              <a:srgbClr val="152E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1"/>
          <p:cNvSpPr/>
          <p:nvPr/>
        </p:nvSpPr>
        <p:spPr>
          <a:xfrm>
            <a:off x="2651760" y="4160520"/>
            <a:ext cx="21031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6B6B"/>
              </a:buClr>
              <a:buSzPts val="1300"/>
              <a:buFont typeface="Calibri"/>
              <a:buNone/>
            </a:pPr>
            <a:r>
              <a:rPr b="1" lang="en-US" sz="1300">
                <a:solidFill>
                  <a:srgbClr val="FF6B6B"/>
                </a:solidFill>
                <a:latin typeface="Calibri"/>
                <a:ea typeface="Calibri"/>
                <a:cs typeface="Calibri"/>
                <a:sym typeface="Calibri"/>
              </a:rPr>
              <a:t>Lower fit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1"/>
          <p:cNvSpPr/>
          <p:nvPr/>
        </p:nvSpPr>
        <p:spPr>
          <a:xfrm>
            <a:off x="4754880" y="4160520"/>
            <a:ext cx="2103120" cy="457200"/>
          </a:xfrm>
          <a:prstGeom prst="rect">
            <a:avLst/>
          </a:prstGeom>
          <a:solidFill>
            <a:srgbClr val="0A2D42"/>
          </a:solidFill>
          <a:ln cap="flat" cmpd="sng" w="9525">
            <a:solidFill>
              <a:srgbClr val="152E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1"/>
          <p:cNvSpPr/>
          <p:nvPr/>
        </p:nvSpPr>
        <p:spPr>
          <a:xfrm>
            <a:off x="4754880" y="4160520"/>
            <a:ext cx="21031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6B6B"/>
              </a:buClr>
              <a:buSzPts val="1300"/>
              <a:buFont typeface="Calibri"/>
              <a:buNone/>
            </a:pPr>
            <a:r>
              <a:rPr b="1" lang="en-US" sz="1300">
                <a:solidFill>
                  <a:srgbClr val="FF6B6B"/>
                </a:solidFill>
                <a:latin typeface="Calibri"/>
                <a:ea typeface="Calibri"/>
                <a:cs typeface="Calibri"/>
                <a:sym typeface="Calibri"/>
              </a:rPr>
              <a:t>Yes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1"/>
          <p:cNvSpPr/>
          <p:nvPr/>
        </p:nvSpPr>
        <p:spPr>
          <a:xfrm>
            <a:off x="6858000" y="4160520"/>
            <a:ext cx="2103120" cy="457200"/>
          </a:xfrm>
          <a:prstGeom prst="rect">
            <a:avLst/>
          </a:prstGeom>
          <a:solidFill>
            <a:srgbClr val="0D3E54"/>
          </a:solidFill>
          <a:ln cap="flat" cmpd="sng" w="9525">
            <a:solidFill>
              <a:srgbClr val="152E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1"/>
          <p:cNvSpPr/>
          <p:nvPr/>
        </p:nvSpPr>
        <p:spPr>
          <a:xfrm>
            <a:off x="6858000" y="4160520"/>
            <a:ext cx="21031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2C39A"/>
              </a:buClr>
              <a:buSzPts val="1300"/>
              <a:buFont typeface="Calibri"/>
              <a:buNone/>
            </a:pPr>
            <a:r>
              <a:rPr b="1" lang="en-US" sz="1300">
                <a:solidFill>
                  <a:srgbClr val="02C39A"/>
                </a:solidFill>
                <a:latin typeface="Calibri"/>
                <a:ea typeface="Calibri"/>
                <a:cs typeface="Calibri"/>
                <a:sym typeface="Calibri"/>
              </a:rPr>
              <a:t>Yes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1"/>
          <p:cNvSpPr txBox="1"/>
          <p:nvPr/>
        </p:nvSpPr>
        <p:spPr>
          <a:xfrm>
            <a:off x="502920" y="4846320"/>
            <a:ext cx="8229600" cy="1463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*Capabilities vary by pump model and hospital integration. Competitive comparisons are directional, not claims about every model.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7F9"/>
        </a:solidFill>
      </p:bgPr>
    </p:bg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2"/>
          <p:cNvSpPr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8090"/>
              </a:buClr>
              <a:buSzPts val="1300"/>
              <a:buFont typeface="Calibri"/>
              <a:buNone/>
            </a:pPr>
            <a:r>
              <a:rPr b="1" lang="en-US" sz="1300">
                <a:solidFill>
                  <a:srgbClr val="028090"/>
                </a:solidFill>
                <a:latin typeface="Calibri"/>
                <a:ea typeface="Calibri"/>
                <a:cs typeface="Calibri"/>
                <a:sym typeface="Calibri"/>
              </a:rPr>
              <a:t>ROADMAP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2"/>
          <p:cNvSpPr/>
          <p:nvPr/>
        </p:nvSpPr>
        <p:spPr>
          <a:xfrm>
            <a:off x="457200" y="713232"/>
            <a:ext cx="82296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2745"/>
              </a:buClr>
              <a:buSzPts val="2000"/>
              <a:buFont typeface="Arial Black"/>
              <a:buNone/>
            </a:pPr>
            <a:r>
              <a:rPr b="1" lang="en-US" sz="2000">
                <a:solidFill>
                  <a:srgbClr val="0D2745"/>
                </a:solidFill>
                <a:latin typeface="Arial Black"/>
                <a:ea typeface="Arial Black"/>
                <a:cs typeface="Arial Black"/>
                <a:sym typeface="Arial Black"/>
              </a:rPr>
              <a:t>From the first 1,000 units to a scalable, regulated deployment path.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2"/>
          <p:cNvSpPr/>
          <p:nvPr/>
        </p:nvSpPr>
        <p:spPr>
          <a:xfrm>
            <a:off x="457200" y="1463040"/>
            <a:ext cx="2651760" cy="33832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01600" rotWithShape="0" algn="bl" dir="8100000" dist="38100">
              <a:srgbClr val="000000">
                <a:alpha val="7843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12"/>
          <p:cNvSpPr/>
          <p:nvPr/>
        </p:nvSpPr>
        <p:spPr>
          <a:xfrm>
            <a:off x="457200" y="1463040"/>
            <a:ext cx="2651760" cy="777240"/>
          </a:xfrm>
          <a:prstGeom prst="rect">
            <a:avLst/>
          </a:prstGeom>
          <a:solidFill>
            <a:srgbClr val="028090"/>
          </a:solidFill>
          <a:ln cap="flat" cmpd="sng" w="12700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2"/>
          <p:cNvSpPr/>
          <p:nvPr/>
        </p:nvSpPr>
        <p:spPr>
          <a:xfrm>
            <a:off x="548640" y="1508760"/>
            <a:ext cx="246888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Phase 1</a:t>
            </a:r>
            <a:b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en-US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(0–6 mo)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2"/>
          <p:cNvSpPr/>
          <p:nvPr/>
        </p:nvSpPr>
        <p:spPr>
          <a:xfrm>
            <a:off x="3108960" y="2697480"/>
            <a:ext cx="182880" cy="73152"/>
          </a:xfrm>
          <a:prstGeom prst="rect">
            <a:avLst/>
          </a:prstGeom>
          <a:solidFill>
            <a:srgbClr val="8FA3B1"/>
          </a:solidFill>
          <a:ln cap="flat" cmpd="sng" w="12700">
            <a:solidFill>
              <a:srgbClr val="8FA3B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2"/>
          <p:cNvSpPr/>
          <p:nvPr/>
        </p:nvSpPr>
        <p:spPr>
          <a:xfrm>
            <a:off x="548640" y="2377440"/>
            <a:ext cx="24688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2745"/>
              </a:buClr>
              <a:buSzPts val="1200"/>
              <a:buFont typeface="Arial"/>
              <a:buNone/>
            </a:pPr>
            <a:r>
              <a:rPr b="0" lang="en-US" sz="1200">
                <a:solidFill>
                  <a:srgbClr val="0D2745"/>
                </a:solidFill>
                <a:latin typeface="Arial"/>
                <a:ea typeface="Arial"/>
                <a:cs typeface="Arial"/>
                <a:sym typeface="Arial"/>
              </a:rPr>
              <a:t>  ✓  Manufacture 1,000 initial units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2"/>
          <p:cNvSpPr/>
          <p:nvPr/>
        </p:nvSpPr>
        <p:spPr>
          <a:xfrm>
            <a:off x="548640" y="2944368"/>
            <a:ext cx="24688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2745"/>
              </a:buClr>
              <a:buSzPts val="1200"/>
              <a:buFont typeface="Arial"/>
              <a:buNone/>
            </a:pPr>
            <a:r>
              <a:rPr b="0" lang="en-US" sz="1200">
                <a:solidFill>
                  <a:srgbClr val="0D2745"/>
                </a:solidFill>
                <a:latin typeface="Arial"/>
                <a:ea typeface="Arial"/>
                <a:cs typeface="Arial"/>
                <a:sym typeface="Arial"/>
              </a:rPr>
              <a:t>  ✓  5+ hospital pilot deployments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2"/>
          <p:cNvSpPr/>
          <p:nvPr/>
        </p:nvSpPr>
        <p:spPr>
          <a:xfrm>
            <a:off x="548640" y="3511296"/>
            <a:ext cx="24688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2745"/>
              </a:buClr>
              <a:buSzPts val="1200"/>
              <a:buFont typeface="Arial"/>
              <a:buNone/>
            </a:pPr>
            <a:r>
              <a:rPr b="0" lang="en-US" sz="1200">
                <a:solidFill>
                  <a:srgbClr val="0D2745"/>
                </a:solidFill>
                <a:latin typeface="Arial"/>
                <a:ea typeface="Arial"/>
                <a:cs typeface="Arial"/>
                <a:sym typeface="Arial"/>
              </a:rPr>
              <a:t>  ✓  Confirm CDSCO classification &amp; regulatory pathway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2"/>
          <p:cNvSpPr/>
          <p:nvPr/>
        </p:nvSpPr>
        <p:spPr>
          <a:xfrm>
            <a:off x="548640" y="4078224"/>
            <a:ext cx="24688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2745"/>
              </a:buClr>
              <a:buSzPts val="1200"/>
              <a:buFont typeface="Arial"/>
              <a:buNone/>
            </a:pPr>
            <a:r>
              <a:rPr b="0" lang="en-US" sz="1200">
                <a:solidFill>
                  <a:srgbClr val="0D2745"/>
                </a:solidFill>
                <a:latin typeface="Arial"/>
                <a:ea typeface="Arial"/>
                <a:cs typeface="Arial"/>
                <a:sym typeface="Arial"/>
              </a:rPr>
              <a:t>  ✓  Founder-led hospital sales + channel outreach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2"/>
          <p:cNvSpPr/>
          <p:nvPr/>
        </p:nvSpPr>
        <p:spPr>
          <a:xfrm>
            <a:off x="3291840" y="1463040"/>
            <a:ext cx="2651760" cy="33832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01600" rotWithShape="0" algn="bl" dir="8100000" dist="38100">
              <a:srgbClr val="000000">
                <a:alpha val="7843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2"/>
          <p:cNvSpPr/>
          <p:nvPr/>
        </p:nvSpPr>
        <p:spPr>
          <a:xfrm>
            <a:off x="3291840" y="1463040"/>
            <a:ext cx="2651760" cy="777240"/>
          </a:xfrm>
          <a:prstGeom prst="rect">
            <a:avLst/>
          </a:prstGeom>
          <a:solidFill>
            <a:srgbClr val="0A2342"/>
          </a:solidFill>
          <a:ln cap="flat" cmpd="sng" w="12700">
            <a:solidFill>
              <a:srgbClr val="0A23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2"/>
          <p:cNvSpPr/>
          <p:nvPr/>
        </p:nvSpPr>
        <p:spPr>
          <a:xfrm>
            <a:off x="3383280" y="1508760"/>
            <a:ext cx="246888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1" lang="en-US" sz="1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Phase 2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1" lang="en-US" sz="1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(6–12 mo)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2"/>
          <p:cNvSpPr/>
          <p:nvPr/>
        </p:nvSpPr>
        <p:spPr>
          <a:xfrm>
            <a:off x="5943600" y="2697480"/>
            <a:ext cx="182880" cy="73152"/>
          </a:xfrm>
          <a:prstGeom prst="rect">
            <a:avLst/>
          </a:prstGeom>
          <a:solidFill>
            <a:srgbClr val="8FA3B1"/>
          </a:solidFill>
          <a:ln cap="flat" cmpd="sng" w="12700">
            <a:solidFill>
              <a:srgbClr val="8FA3B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2"/>
          <p:cNvSpPr/>
          <p:nvPr/>
        </p:nvSpPr>
        <p:spPr>
          <a:xfrm>
            <a:off x="3383280" y="2377440"/>
            <a:ext cx="24688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2745"/>
              </a:buClr>
              <a:buSzPts val="1200"/>
              <a:buFont typeface="Arial"/>
              <a:buNone/>
            </a:pPr>
            <a:r>
              <a:rPr b="0" lang="en-US" sz="1200">
                <a:solidFill>
                  <a:srgbClr val="0D2745"/>
                </a:solidFill>
                <a:latin typeface="Arial"/>
                <a:ea typeface="Arial"/>
                <a:cs typeface="Arial"/>
                <a:sym typeface="Arial"/>
              </a:rPr>
              <a:t>  ✓  Scale to 50 hospitals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2"/>
          <p:cNvSpPr/>
          <p:nvPr/>
        </p:nvSpPr>
        <p:spPr>
          <a:xfrm>
            <a:off x="3383280" y="2944368"/>
            <a:ext cx="24688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2745"/>
              </a:buClr>
              <a:buSzPts val="1200"/>
              <a:buFont typeface="Arial"/>
              <a:buNone/>
            </a:pPr>
            <a:r>
              <a:rPr b="0" lang="en-US" sz="1200">
                <a:solidFill>
                  <a:srgbClr val="0D2745"/>
                </a:solidFill>
                <a:latin typeface="Arial"/>
                <a:ea typeface="Arial"/>
                <a:cs typeface="Arial"/>
                <a:sym typeface="Arial"/>
              </a:rPr>
              <a:t>  ✓  Recurring AMC revenue across deployed hospitals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2"/>
          <p:cNvSpPr/>
          <p:nvPr/>
        </p:nvSpPr>
        <p:spPr>
          <a:xfrm>
            <a:off x="3383280" y="3511296"/>
            <a:ext cx="24688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2745"/>
              </a:buClr>
              <a:buSzPts val="1200"/>
              <a:buFont typeface="Arial"/>
              <a:buNone/>
            </a:pPr>
            <a:r>
              <a:rPr b="0" lang="en-US" sz="1200">
                <a:solidFill>
                  <a:srgbClr val="0D2745"/>
                </a:solidFill>
                <a:latin typeface="Arial"/>
                <a:ea typeface="Arial"/>
                <a:cs typeface="Arial"/>
                <a:sym typeface="Arial"/>
              </a:rPr>
              <a:t>  ✓  Submit applicable CDSCO application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2"/>
          <p:cNvSpPr/>
          <p:nvPr/>
        </p:nvSpPr>
        <p:spPr>
          <a:xfrm>
            <a:off x="3383280" y="4078224"/>
            <a:ext cx="24688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2745"/>
              </a:buClr>
              <a:buSzPts val="1200"/>
              <a:buFont typeface="Arial"/>
              <a:buNone/>
            </a:pPr>
            <a:r>
              <a:rPr b="0" lang="en-US" sz="1200">
                <a:solidFill>
                  <a:srgbClr val="0D2745"/>
                </a:solidFill>
                <a:latin typeface="Arial"/>
                <a:ea typeface="Arial"/>
                <a:cs typeface="Arial"/>
                <a:sym typeface="Arial"/>
              </a:rPr>
              <a:t>  ✓  Build repeatable hospital sales motion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12"/>
          <p:cNvSpPr/>
          <p:nvPr/>
        </p:nvSpPr>
        <p:spPr>
          <a:xfrm>
            <a:off x="6126480" y="1463040"/>
            <a:ext cx="2651760" cy="33832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01600" rotWithShape="0" algn="bl" dir="8100000" dist="38100">
              <a:srgbClr val="000000">
                <a:alpha val="7843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2"/>
          <p:cNvSpPr/>
          <p:nvPr/>
        </p:nvSpPr>
        <p:spPr>
          <a:xfrm>
            <a:off x="6126480" y="1463040"/>
            <a:ext cx="2651760" cy="777240"/>
          </a:xfrm>
          <a:prstGeom prst="rect">
            <a:avLst/>
          </a:prstGeom>
          <a:solidFill>
            <a:srgbClr val="1E2D3D"/>
          </a:solidFill>
          <a:ln cap="flat" cmpd="sng" w="12700">
            <a:solidFill>
              <a:srgbClr val="1E2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2"/>
          <p:cNvSpPr/>
          <p:nvPr/>
        </p:nvSpPr>
        <p:spPr>
          <a:xfrm>
            <a:off x="6217920" y="1508760"/>
            <a:ext cx="246888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1" lang="en-US" sz="1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Phase 3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1" lang="en-US" sz="1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(Year 2–3)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12"/>
          <p:cNvSpPr/>
          <p:nvPr/>
        </p:nvSpPr>
        <p:spPr>
          <a:xfrm>
            <a:off x="6217920" y="2377440"/>
            <a:ext cx="24688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2745"/>
              </a:buClr>
              <a:buSzPts val="1200"/>
              <a:buFont typeface="Arial"/>
              <a:buNone/>
            </a:pPr>
            <a:r>
              <a:rPr b="0" lang="en-US" sz="1200">
                <a:solidFill>
                  <a:srgbClr val="0D2745"/>
                </a:solidFill>
                <a:latin typeface="Arial"/>
                <a:ea typeface="Arial"/>
                <a:cs typeface="Arial"/>
                <a:sym typeface="Arial"/>
              </a:rPr>
              <a:t>  ✓  300+ hospitals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12"/>
          <p:cNvSpPr/>
          <p:nvPr/>
        </p:nvSpPr>
        <p:spPr>
          <a:xfrm>
            <a:off x="6217920" y="2944368"/>
            <a:ext cx="24688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2745"/>
              </a:buClr>
              <a:buSzPts val="1200"/>
              <a:buFont typeface="Arial"/>
              <a:buNone/>
            </a:pPr>
            <a:r>
              <a:rPr b="0" lang="en-US" sz="1200">
                <a:solidFill>
                  <a:srgbClr val="0D2745"/>
                </a:solidFill>
                <a:latin typeface="Arial"/>
                <a:ea typeface="Arial"/>
                <a:cs typeface="Arial"/>
                <a:sym typeface="Arial"/>
              </a:rPr>
              <a:t>  ✓  6,000+ units at 20 devices/hospital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12"/>
          <p:cNvSpPr/>
          <p:nvPr/>
        </p:nvSpPr>
        <p:spPr>
          <a:xfrm>
            <a:off x="6217920" y="3511296"/>
            <a:ext cx="24688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2745"/>
              </a:buClr>
              <a:buSzPts val="1200"/>
              <a:buFont typeface="Arial"/>
              <a:buNone/>
            </a:pPr>
            <a:r>
              <a:rPr b="0" lang="en-US" sz="1200">
                <a:solidFill>
                  <a:srgbClr val="0D2745"/>
                </a:solidFill>
                <a:latin typeface="Arial"/>
                <a:ea typeface="Arial"/>
                <a:cs typeface="Arial"/>
                <a:sym typeface="Arial"/>
              </a:rPr>
              <a:t>  ✓  Pan-India distribution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12"/>
          <p:cNvSpPr/>
          <p:nvPr/>
        </p:nvSpPr>
        <p:spPr>
          <a:xfrm>
            <a:off x="6217920" y="4078224"/>
            <a:ext cx="24688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2745"/>
              </a:buClr>
              <a:buSzPts val="1200"/>
              <a:buFont typeface="Arial"/>
              <a:buNone/>
            </a:pPr>
            <a:r>
              <a:rPr b="0" lang="en-US" sz="1200">
                <a:solidFill>
                  <a:srgbClr val="0D2745"/>
                </a:solidFill>
                <a:latin typeface="Arial"/>
                <a:ea typeface="Arial"/>
                <a:cs typeface="Arial"/>
                <a:sym typeface="Arial"/>
              </a:rPr>
              <a:t>  ✓  Recurring AMC model at scale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12"/>
          <p:cNvSpPr txBox="1"/>
          <p:nvPr/>
        </p:nvSpPr>
        <p:spPr>
          <a:xfrm>
            <a:off x="502920" y="4882896"/>
            <a:ext cx="8229600" cy="1463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Regulatory classification and filing route must be confirmed with CDSCO based on SalinePro's final intended use and configuration.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A2342"/>
        </a:solidFill>
      </p:bgPr>
    </p:bg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3"/>
          <p:cNvSpPr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C39A"/>
              </a:buClr>
              <a:buSzPts val="1300"/>
              <a:buFont typeface="Calibri"/>
              <a:buNone/>
            </a:pPr>
            <a:r>
              <a:rPr b="1" lang="en-US" sz="1300">
                <a:solidFill>
                  <a:srgbClr val="02C39A"/>
                </a:solidFill>
                <a:latin typeface="Calibri"/>
                <a:ea typeface="Calibri"/>
                <a:cs typeface="Calibri"/>
                <a:sym typeface="Calibri"/>
              </a:rPr>
              <a:t>THE TEAM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3"/>
          <p:cNvSpPr/>
          <p:nvPr/>
        </p:nvSpPr>
        <p:spPr>
          <a:xfrm>
            <a:off x="457200" y="713232"/>
            <a:ext cx="82296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b="1" lang="en-US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Built by founders who understand the problem.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13"/>
          <p:cNvSpPr/>
          <p:nvPr/>
        </p:nvSpPr>
        <p:spPr>
          <a:xfrm>
            <a:off x="914400" y="1417320"/>
            <a:ext cx="3657600" cy="3383280"/>
          </a:xfrm>
          <a:prstGeom prst="rect">
            <a:avLst/>
          </a:prstGeom>
          <a:solidFill>
            <a:srgbClr val="0D2E4A"/>
          </a:solidFill>
          <a:ln cap="flat" cmpd="sng" w="9525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3"/>
          <p:cNvSpPr/>
          <p:nvPr/>
        </p:nvSpPr>
        <p:spPr>
          <a:xfrm>
            <a:off x="2057400" y="1600200"/>
            <a:ext cx="1371600" cy="1371600"/>
          </a:xfrm>
          <a:prstGeom prst="ellipse">
            <a:avLst/>
          </a:prstGeom>
          <a:solidFill>
            <a:srgbClr val="028090"/>
          </a:solidFill>
          <a:ln cap="flat" cmpd="sng" w="19050">
            <a:solidFill>
              <a:srgbClr val="02C3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3"/>
          <p:cNvSpPr/>
          <p:nvPr/>
        </p:nvSpPr>
        <p:spPr>
          <a:xfrm>
            <a:off x="2057400" y="1600200"/>
            <a:ext cx="1371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b="1" lang="en-US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3"/>
          <p:cNvSpPr/>
          <p:nvPr/>
        </p:nvSpPr>
        <p:spPr>
          <a:xfrm>
            <a:off x="1005840" y="3063240"/>
            <a:ext cx="34747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libri"/>
              <a:buNone/>
            </a:pPr>
            <a:r>
              <a:rPr b="1" lang="en-US" sz="1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Wasim Shaik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3"/>
          <p:cNvSpPr/>
          <p:nvPr/>
        </p:nvSpPr>
        <p:spPr>
          <a:xfrm>
            <a:off x="1005840" y="3474720"/>
            <a:ext cx="3474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2C39A"/>
              </a:buClr>
              <a:buSzPts val="1200"/>
              <a:buFont typeface="Calibri"/>
              <a:buNone/>
            </a:pPr>
            <a:r>
              <a:rPr lang="en-US" sz="1200">
                <a:solidFill>
                  <a:srgbClr val="02C39A"/>
                </a:solidFill>
                <a:latin typeface="Calibri"/>
                <a:ea typeface="Calibri"/>
                <a:cs typeface="Calibri"/>
                <a:sym typeface="Calibri"/>
              </a:rPr>
              <a:t>Co-Founder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3"/>
          <p:cNvSpPr/>
          <p:nvPr/>
        </p:nvSpPr>
        <p:spPr>
          <a:xfrm>
            <a:off x="5029200" y="1417320"/>
            <a:ext cx="3657600" cy="3383280"/>
          </a:xfrm>
          <a:prstGeom prst="rect">
            <a:avLst/>
          </a:prstGeom>
          <a:solidFill>
            <a:srgbClr val="0D2E4A"/>
          </a:solidFill>
          <a:ln cap="flat" cmpd="sng" w="9525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3"/>
          <p:cNvSpPr/>
          <p:nvPr/>
        </p:nvSpPr>
        <p:spPr>
          <a:xfrm>
            <a:off x="6172200" y="1600200"/>
            <a:ext cx="1371600" cy="1371600"/>
          </a:xfrm>
          <a:prstGeom prst="ellipse">
            <a:avLst/>
          </a:prstGeom>
          <a:solidFill>
            <a:srgbClr val="028090"/>
          </a:solidFill>
          <a:ln cap="flat" cmpd="sng" w="19050">
            <a:solidFill>
              <a:srgbClr val="02C3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3"/>
          <p:cNvSpPr/>
          <p:nvPr/>
        </p:nvSpPr>
        <p:spPr>
          <a:xfrm>
            <a:off x="6172200" y="1600200"/>
            <a:ext cx="1371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b="1" lang="en-US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ITK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13"/>
          <p:cNvSpPr/>
          <p:nvPr/>
        </p:nvSpPr>
        <p:spPr>
          <a:xfrm>
            <a:off x="5120640" y="3063240"/>
            <a:ext cx="34747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libri"/>
              <a:buNone/>
            </a:pPr>
            <a:r>
              <a:rPr b="1" lang="en-US" sz="1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 Tahir Khan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13"/>
          <p:cNvSpPr/>
          <p:nvPr/>
        </p:nvSpPr>
        <p:spPr>
          <a:xfrm>
            <a:off x="5120640" y="3474720"/>
            <a:ext cx="3474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2C39A"/>
              </a:buClr>
              <a:buSzPts val="1200"/>
              <a:buFont typeface="Calibri"/>
              <a:buNone/>
            </a:pPr>
            <a:r>
              <a:rPr lang="en-US" sz="1200">
                <a:solidFill>
                  <a:srgbClr val="02C39A"/>
                </a:solidFill>
                <a:latin typeface="Calibri"/>
                <a:ea typeface="Calibri"/>
                <a:cs typeface="Calibri"/>
                <a:sym typeface="Calibri"/>
              </a:rPr>
              <a:t>Co-Founder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13"/>
          <p:cNvSpPr/>
          <p:nvPr/>
        </p:nvSpPr>
        <p:spPr>
          <a:xfrm>
            <a:off x="1005840" y="3707892"/>
            <a:ext cx="32918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ECBD8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AECBD8"/>
                </a:solidFill>
                <a:latin typeface="Calibri"/>
                <a:ea typeface="Calibri"/>
                <a:cs typeface="Calibri"/>
                <a:sym typeface="Calibri"/>
              </a:rPr>
              <a:t>·  App &amp; backend development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13"/>
          <p:cNvSpPr/>
          <p:nvPr/>
        </p:nvSpPr>
        <p:spPr>
          <a:xfrm>
            <a:off x="1005840" y="4000500"/>
            <a:ext cx="32918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ECBD8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AECBD8"/>
                </a:solidFill>
                <a:latin typeface="Calibri"/>
                <a:ea typeface="Calibri"/>
                <a:cs typeface="Calibri"/>
                <a:sym typeface="Calibri"/>
              </a:rPr>
              <a:t>·  Cloud infrastructure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13"/>
          <p:cNvSpPr/>
          <p:nvPr/>
        </p:nvSpPr>
        <p:spPr>
          <a:xfrm>
            <a:off x="1005840" y="4293108"/>
            <a:ext cx="32918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ECBD8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AECBD8"/>
                </a:solidFill>
                <a:latin typeface="Calibri"/>
                <a:ea typeface="Calibri"/>
                <a:cs typeface="Calibri"/>
                <a:sym typeface="Calibri"/>
              </a:rPr>
              <a:t>·  Hospital relationship lead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13"/>
          <p:cNvSpPr/>
          <p:nvPr/>
        </p:nvSpPr>
        <p:spPr>
          <a:xfrm>
            <a:off x="457200" y="4846320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FA3B1"/>
              </a:buClr>
              <a:buSzPts val="1100"/>
              <a:buFont typeface="Calibri"/>
              <a:buNone/>
            </a:pPr>
            <a:r>
              <a:rPr i="1" lang="en-US" sz="1100">
                <a:solidFill>
                  <a:srgbClr val="8FA3B1"/>
                </a:solidFill>
                <a:latin typeface="Calibri"/>
                <a:ea typeface="Calibri"/>
                <a:cs typeface="Calibri"/>
                <a:sym typeface="Calibri"/>
              </a:rPr>
              <a:t>Hospital evaluation: Saveetha Medical College &amp; Hospital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13"/>
          <p:cNvSpPr/>
          <p:nvPr/>
        </p:nvSpPr>
        <p:spPr>
          <a:xfrm>
            <a:off x="5233181" y="3707892"/>
            <a:ext cx="32918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ECBD8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AECBD8"/>
                </a:solidFill>
                <a:latin typeface="Calibri"/>
                <a:ea typeface="Calibri"/>
                <a:cs typeface="Calibri"/>
                <a:sym typeface="Calibri"/>
              </a:rPr>
              <a:t>·  Hardware &amp; embedded systems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13"/>
          <p:cNvSpPr/>
          <p:nvPr/>
        </p:nvSpPr>
        <p:spPr>
          <a:xfrm>
            <a:off x="5233181" y="4000500"/>
            <a:ext cx="32918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ECBD8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AECBD8"/>
                </a:solidFill>
                <a:latin typeface="Calibri"/>
                <a:ea typeface="Calibri"/>
                <a:cs typeface="Calibri"/>
                <a:sym typeface="Calibri"/>
              </a:rPr>
              <a:t>·  Device design &amp; prototyping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13"/>
          <p:cNvSpPr/>
          <p:nvPr/>
        </p:nvSpPr>
        <p:spPr>
          <a:xfrm>
            <a:off x="5233181" y="4293108"/>
            <a:ext cx="32918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ECBD8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AECBD8"/>
                </a:solidFill>
                <a:latin typeface="Calibri"/>
                <a:ea typeface="Calibri"/>
                <a:cs typeface="Calibri"/>
                <a:sym typeface="Calibri"/>
              </a:rPr>
              <a:t>·  Product development lead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A2342"/>
        </a:solidFill>
      </p:bgPr>
    </p:bg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4"/>
          <p:cNvSpPr/>
          <p:nvPr/>
        </p:nvSpPr>
        <p:spPr>
          <a:xfrm>
            <a:off x="0" y="0"/>
            <a:ext cx="64008" cy="5143500"/>
          </a:xfrm>
          <a:prstGeom prst="rect">
            <a:avLst/>
          </a:prstGeom>
          <a:solidFill>
            <a:srgbClr val="02C39A"/>
          </a:solidFill>
          <a:ln cap="flat" cmpd="sng" w="12700">
            <a:solidFill>
              <a:srgbClr val="02C3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14"/>
          <p:cNvSpPr/>
          <p:nvPr/>
        </p:nvSpPr>
        <p:spPr>
          <a:xfrm>
            <a:off x="320040" y="274320"/>
            <a:ext cx="8229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C39A"/>
              </a:buClr>
              <a:buSzPts val="1300"/>
              <a:buFont typeface="Calibri"/>
              <a:buNone/>
            </a:pPr>
            <a:r>
              <a:rPr b="1" lang="en-US" sz="1300">
                <a:solidFill>
                  <a:srgbClr val="02C39A"/>
                </a:solidFill>
                <a:latin typeface="Calibri"/>
                <a:ea typeface="Calibri"/>
                <a:cs typeface="Calibri"/>
                <a:sym typeface="Calibri"/>
              </a:rPr>
              <a:t>THE ASK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14"/>
          <p:cNvSpPr/>
          <p:nvPr/>
        </p:nvSpPr>
        <p:spPr>
          <a:xfrm>
            <a:off x="320040" y="777240"/>
            <a:ext cx="715518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 Black"/>
              <a:buNone/>
            </a:pPr>
            <a:r>
              <a:rPr b="1" lang="en-US" sz="34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Join us in making IV monitoring</a:t>
            </a:r>
            <a:br>
              <a:rPr b="1" lang="en-US" sz="34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b="1" lang="en-US" sz="34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safer and more responsive.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14"/>
          <p:cNvSpPr/>
          <p:nvPr/>
        </p:nvSpPr>
        <p:spPr>
          <a:xfrm>
            <a:off x="320040" y="2148840"/>
            <a:ext cx="2743200" cy="1371600"/>
          </a:xfrm>
          <a:prstGeom prst="rect">
            <a:avLst/>
          </a:prstGeom>
          <a:solidFill>
            <a:srgbClr val="028090"/>
          </a:solidFill>
          <a:ln cap="flat" cmpd="sng" w="12700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14"/>
          <p:cNvSpPr/>
          <p:nvPr/>
        </p:nvSpPr>
        <p:spPr>
          <a:xfrm>
            <a:off x="320040" y="2240280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ECBD8"/>
              </a:buClr>
              <a:buSzPts val="1200"/>
              <a:buFont typeface="Calibri"/>
              <a:buNone/>
            </a:pPr>
            <a:r>
              <a:rPr lang="en-US" sz="1200">
                <a:solidFill>
                  <a:srgbClr val="AECBD8"/>
                </a:solidFill>
                <a:latin typeface="Calibri"/>
                <a:ea typeface="Calibri"/>
                <a:cs typeface="Calibri"/>
                <a:sym typeface="Calibri"/>
              </a:rPr>
              <a:t>Raising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14"/>
          <p:cNvSpPr/>
          <p:nvPr/>
        </p:nvSpPr>
        <p:spPr>
          <a:xfrm>
            <a:off x="320040" y="2560320"/>
            <a:ext cx="2743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2745"/>
              </a:buClr>
              <a:buSzPts val="2600"/>
              <a:buFont typeface="Arial Black"/>
              <a:buNone/>
            </a:pPr>
            <a:r>
              <a:rPr b="1" lang="en-US" sz="2600">
                <a:solidFill>
                  <a:srgbClr val="0D2745"/>
                </a:solidFill>
                <a:latin typeface="Arial Black"/>
                <a:ea typeface="Arial Black"/>
                <a:cs typeface="Arial Black"/>
                <a:sym typeface="Arial Black"/>
              </a:rPr>
              <a:t>$83.4K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14"/>
          <p:cNvSpPr/>
          <p:nvPr/>
        </p:nvSpPr>
        <p:spPr>
          <a:xfrm>
            <a:off x="3200400" y="2148840"/>
            <a:ext cx="2743200" cy="1371600"/>
          </a:xfrm>
          <a:prstGeom prst="rect">
            <a:avLst/>
          </a:prstGeom>
          <a:solidFill>
            <a:srgbClr val="028090"/>
          </a:solidFill>
          <a:ln cap="flat" cmpd="sng" w="12700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14"/>
          <p:cNvSpPr/>
          <p:nvPr/>
        </p:nvSpPr>
        <p:spPr>
          <a:xfrm>
            <a:off x="3200400" y="2240280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ECBD8"/>
              </a:buClr>
              <a:buSzPts val="1200"/>
              <a:buFont typeface="Calibri"/>
              <a:buNone/>
            </a:pPr>
            <a:r>
              <a:rPr lang="en-US" sz="1200">
                <a:solidFill>
                  <a:srgbClr val="AECBD8"/>
                </a:solidFill>
                <a:latin typeface="Calibri"/>
                <a:ea typeface="Calibri"/>
                <a:cs typeface="Calibri"/>
                <a:sym typeface="Calibri"/>
              </a:rPr>
              <a:t>Equity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14"/>
          <p:cNvSpPr/>
          <p:nvPr/>
        </p:nvSpPr>
        <p:spPr>
          <a:xfrm>
            <a:off x="3200400" y="2560320"/>
            <a:ext cx="2743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b="1" lang="en-US" sz="2600">
                <a:solidFill>
                  <a:srgbClr val="0D2745"/>
                </a:solidFill>
                <a:latin typeface="Arial Black"/>
                <a:ea typeface="Arial Black"/>
                <a:cs typeface="Arial Black"/>
                <a:sym typeface="Arial Black"/>
              </a:rPr>
              <a:t>15%</a:t>
            </a:r>
            <a:endParaRPr sz="1200">
              <a:solidFill>
                <a:srgbClr val="FFFFFF"/>
              </a:solidFill>
            </a:endParaRPr>
          </a:p>
        </p:txBody>
      </p:sp>
      <p:sp>
        <p:nvSpPr>
          <p:cNvPr id="347" name="Google Shape;347;p14"/>
          <p:cNvSpPr/>
          <p:nvPr/>
        </p:nvSpPr>
        <p:spPr>
          <a:xfrm>
            <a:off x="6080760" y="2148840"/>
            <a:ext cx="2743200" cy="1371600"/>
          </a:xfrm>
          <a:prstGeom prst="rect">
            <a:avLst/>
          </a:prstGeom>
          <a:solidFill>
            <a:srgbClr val="028090"/>
          </a:solidFill>
          <a:ln cap="flat" cmpd="sng" w="12700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14"/>
          <p:cNvSpPr/>
          <p:nvPr/>
        </p:nvSpPr>
        <p:spPr>
          <a:xfrm>
            <a:off x="6080760" y="2240280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ECBD8"/>
              </a:buClr>
              <a:buSzPts val="1200"/>
              <a:buFont typeface="Calibri"/>
              <a:buNone/>
            </a:pPr>
            <a:r>
              <a:rPr lang="en-US" sz="1200">
                <a:solidFill>
                  <a:srgbClr val="AECBD8"/>
                </a:solidFill>
                <a:latin typeface="Calibri"/>
                <a:ea typeface="Calibri"/>
                <a:cs typeface="Calibri"/>
                <a:sym typeface="Calibri"/>
              </a:rPr>
              <a:t>Post-money valuation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14"/>
          <p:cNvSpPr/>
          <p:nvPr/>
        </p:nvSpPr>
        <p:spPr>
          <a:xfrm>
            <a:off x="6080760" y="2560320"/>
            <a:ext cx="2743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2745"/>
              </a:buClr>
              <a:buSzPts val="2600"/>
              <a:buFont typeface="Arial Black"/>
              <a:buNone/>
            </a:pPr>
            <a:r>
              <a:rPr b="1" lang="en-US" sz="2600">
                <a:solidFill>
                  <a:srgbClr val="0D2745"/>
                </a:solidFill>
                <a:latin typeface="Arial Black"/>
                <a:ea typeface="Arial Black"/>
                <a:cs typeface="Arial Black"/>
                <a:sym typeface="Arial Black"/>
              </a:rPr>
              <a:t>$556K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14"/>
          <p:cNvSpPr/>
          <p:nvPr/>
        </p:nvSpPr>
        <p:spPr>
          <a:xfrm>
            <a:off x="320040" y="3749040"/>
            <a:ext cx="8229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C39A"/>
              </a:buClr>
              <a:buSzPts val="1300"/>
              <a:buFont typeface="Calibri"/>
              <a:buNone/>
            </a:pPr>
            <a:r>
              <a:rPr b="1" lang="en-US" sz="1300">
                <a:solidFill>
                  <a:srgbClr val="02C39A"/>
                </a:solidFill>
                <a:latin typeface="Calibri"/>
                <a:ea typeface="Calibri"/>
                <a:cs typeface="Calibri"/>
                <a:sym typeface="Calibri"/>
              </a:rPr>
              <a:t>What this raise delivers: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14"/>
          <p:cNvSpPr/>
          <p:nvPr/>
        </p:nvSpPr>
        <p:spPr>
          <a:xfrm>
            <a:off x="320040" y="4114800"/>
            <a:ext cx="85039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0" lang="en-US"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1,000 initial units funded &amp; deployed  ·  Regulatory classification + filing  ·  Hospital pilots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14"/>
          <p:cNvSpPr/>
          <p:nvPr/>
        </p:nvSpPr>
        <p:spPr>
          <a:xfrm>
            <a:off x="320040" y="4462272"/>
            <a:ext cx="85039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b="0" lang="en-US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Recurring AMC model  ·  Clinical / usage data  ·  6-month operating runway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14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71828"/>
          </a:solidFill>
          <a:ln cap="flat" cmpd="sng" w="12700">
            <a:solidFill>
              <a:srgbClr val="0718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14"/>
          <p:cNvSpPr/>
          <p:nvPr/>
        </p:nvSpPr>
        <p:spPr>
          <a:xfrm>
            <a:off x="320040" y="4846320"/>
            <a:ext cx="85953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FA3B1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8FA3B1"/>
                </a:solidFill>
                <a:latin typeface="Calibri"/>
                <a:ea typeface="Calibri"/>
                <a:cs typeface="Calibri"/>
                <a:sym typeface="Calibri"/>
              </a:rPr>
              <a:t>admin@salinepro.shop   |   Wasim Shaik &amp; I Tahir Khan   |   Chennai, India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7F9"/>
        </a:solidFill>
      </p:bgPr>
    </p:bg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5"/>
          <p:cNvSpPr txBox="1"/>
          <p:nvPr/>
        </p:nvSpPr>
        <p:spPr>
          <a:xfrm>
            <a:off x="502920" y="256032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0096A5"/>
                </a:solidFill>
                <a:latin typeface="Calibri"/>
                <a:ea typeface="Calibri"/>
                <a:cs typeface="Calibri"/>
                <a:sym typeface="Calibri"/>
              </a:rPr>
              <a:t>APPENDIX</a:t>
            </a:r>
            <a:endParaRPr/>
          </a:p>
        </p:txBody>
      </p:sp>
      <p:sp>
        <p:nvSpPr>
          <p:cNvPr id="360" name="Google Shape;360;p15"/>
          <p:cNvSpPr txBox="1"/>
          <p:nvPr/>
        </p:nvSpPr>
        <p:spPr>
          <a:xfrm>
            <a:off x="502920" y="384048"/>
            <a:ext cx="77724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0D2745"/>
                </a:solidFill>
                <a:latin typeface="Calibri"/>
                <a:ea typeface="Calibri"/>
                <a:cs typeface="Calibri"/>
                <a:sym typeface="Calibri"/>
              </a:rPr>
              <a:t>SALINEPRO — CURRENT BOM (100-UNIT BUILD)</a:t>
            </a:r>
            <a:endParaRPr/>
          </a:p>
        </p:txBody>
      </p:sp>
      <p:graphicFrame>
        <p:nvGraphicFramePr>
          <p:cNvPr id="361" name="Google Shape;361;p15"/>
          <p:cNvGraphicFramePr/>
          <p:nvPr/>
        </p:nvGraphicFramePr>
        <p:xfrm>
          <a:off x="411480" y="84124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{D3A457A5-3033-4956-934F-82170FFB32AD}</a:tableStyleId>
              </a:tblPr>
              <a:tblGrid>
                <a:gridCol w="274325"/>
                <a:gridCol w="2834650"/>
                <a:gridCol w="1417325"/>
                <a:gridCol w="1097275"/>
                <a:gridCol w="2606050"/>
              </a:tblGrid>
              <a:tr h="2743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600" u="none" cap="none" strike="noStrike">
                          <a:solidFill>
                            <a:srgbClr val="FFFFFF"/>
                          </a:solidFill>
                        </a:rPr>
                        <a:t>#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0D274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600" u="none" cap="none" strike="noStrike">
                          <a:solidFill>
                            <a:srgbClr val="FFFFFF"/>
                          </a:solidFill>
                        </a:rPr>
                        <a:t>Component &amp; Specification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0D274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600" u="none" cap="none" strike="noStrike">
                          <a:solidFill>
                            <a:srgbClr val="FFFFFF"/>
                          </a:solidFill>
                        </a:rPr>
                        <a:t>Role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0D274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600" u="none" cap="none" strike="noStrike">
                          <a:solidFill>
                            <a:srgbClr val="FFFFFF"/>
                          </a:solidFill>
                        </a:rPr>
                        <a:t>Unit Price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0D274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600" u="none" cap="none" strike="noStrike">
                          <a:solidFill>
                            <a:srgbClr val="FFFFFF"/>
                          </a:solidFill>
                        </a:rPr>
                        <a:t>@100 Units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0D2745"/>
                    </a:solidFill>
                  </a:tcPr>
                </a:tc>
              </a:tr>
              <a:tr h="301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cap="none" strike="noStrike">
                          <a:solidFill>
                            <a:srgbClr val="1E2328"/>
                          </a:solidFill>
                        </a:rPr>
                        <a:t>1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cap="none" strike="noStrike">
                          <a:solidFill>
                            <a:srgbClr val="1E2328"/>
                          </a:solidFill>
                        </a:rPr>
                        <a:t>ESP32-WROOM-32U Module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cap="none" strike="noStrike">
                          <a:solidFill>
                            <a:srgbClr val="1E2328"/>
                          </a:solidFill>
                        </a:rPr>
                        <a:t>MCU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>
                          <a:solidFill>
                            <a:srgbClr val="263B4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$3.33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>
                          <a:solidFill>
                            <a:srgbClr val="263B4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$333.33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FFFFFF"/>
                    </a:solidFill>
                  </a:tcPr>
                </a:tc>
              </a:tr>
              <a:tr h="301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cap="none" strike="noStrike">
                          <a:solidFill>
                            <a:srgbClr val="1E2328"/>
                          </a:solidFill>
                        </a:rPr>
                        <a:t>2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EFF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cap="none" strike="noStrike">
                          <a:solidFill>
                            <a:srgbClr val="1E2328"/>
                          </a:solidFill>
                        </a:rPr>
                        <a:t>2.4GHz External WiFi Antenna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EFF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cap="none" strike="noStrike">
                          <a:solidFill>
                            <a:srgbClr val="1E2328"/>
                          </a:solidFill>
                        </a:rPr>
                        <a:t>RF / Connectivity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EFF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>
                          <a:solidFill>
                            <a:srgbClr val="263B4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$0.83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EFF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>
                          <a:solidFill>
                            <a:srgbClr val="263B4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$83.33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EFF4F6"/>
                    </a:solidFill>
                  </a:tcPr>
                </a:tc>
              </a:tr>
              <a:tr h="301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cap="none" strike="noStrike">
                          <a:solidFill>
                            <a:srgbClr val="1E2328"/>
                          </a:solidFill>
                        </a:rPr>
                        <a:t>3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cap="none" strike="noStrike">
                          <a:solidFill>
                            <a:srgbClr val="1E2328"/>
                          </a:solidFill>
                        </a:rPr>
                        <a:t>HX711 Load Cell Amplifier IC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cap="none" strike="noStrike">
                          <a:solidFill>
                            <a:srgbClr val="1E2328"/>
                          </a:solidFill>
                        </a:rPr>
                        <a:t>Load-cell ADC / Amplifier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>
                          <a:solidFill>
                            <a:srgbClr val="263B4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$0.57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>
                          <a:solidFill>
                            <a:srgbClr val="263B4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$57.29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FFFFFF"/>
                    </a:solidFill>
                  </a:tcPr>
                </a:tc>
              </a:tr>
              <a:tr h="301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cap="none" strike="noStrike">
                          <a:solidFill>
                            <a:srgbClr val="1E2328"/>
                          </a:solidFill>
                        </a:rPr>
                        <a:t>4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EFF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cap="none" strike="noStrike">
                          <a:solidFill>
                            <a:srgbClr val="1E2328"/>
                          </a:solidFill>
                        </a:rPr>
                        <a:t>5kg Bar-Type Load Cell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EFF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cap="none" strike="noStrike">
                          <a:solidFill>
                            <a:srgbClr val="1E2328"/>
                          </a:solidFill>
                        </a:rPr>
                        <a:t>Sensor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EFF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>
                          <a:solidFill>
                            <a:srgbClr val="263B4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$2.08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EFF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>
                          <a:solidFill>
                            <a:srgbClr val="263B4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$208.33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EFF4F6"/>
                    </a:solidFill>
                  </a:tcPr>
                </a:tc>
              </a:tr>
              <a:tr h="301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cap="none" strike="noStrike">
                          <a:solidFill>
                            <a:srgbClr val="1E2328"/>
                          </a:solidFill>
                        </a:rPr>
                        <a:t>5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cap="none" strike="noStrike">
                          <a:solidFill>
                            <a:srgbClr val="1E2328"/>
                          </a:solidFill>
                        </a:rPr>
                        <a:t>0.96” OLED Display SSD1306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cap="none" strike="noStrike">
                          <a:solidFill>
                            <a:srgbClr val="1E2328"/>
                          </a:solidFill>
                        </a:rPr>
                        <a:t>Display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>
                          <a:solidFill>
                            <a:srgbClr val="263B4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$1.35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>
                          <a:solidFill>
                            <a:srgbClr val="263B4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$135.42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FFFFFF"/>
                    </a:solidFill>
                  </a:tcPr>
                </a:tc>
              </a:tr>
              <a:tr h="301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cap="none" strike="noStrike">
                          <a:solidFill>
                            <a:srgbClr val="1E2328"/>
                          </a:solidFill>
                        </a:rPr>
                        <a:t>6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EFF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cap="none" strike="noStrike">
                          <a:solidFill>
                            <a:srgbClr val="1E2328"/>
                          </a:solidFill>
                        </a:rPr>
                        <a:t>TP4056 Charging IC (SMD)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EFF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cap="none" strike="noStrike">
                          <a:solidFill>
                            <a:srgbClr val="1E2328"/>
                          </a:solidFill>
                        </a:rPr>
                        <a:t>Battery Charging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EFF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>
                          <a:solidFill>
                            <a:srgbClr val="263B4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$0.26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EFF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>
                          <a:solidFill>
                            <a:srgbClr val="263B4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$26.04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EFF4F6"/>
                    </a:solidFill>
                  </a:tcPr>
                </a:tc>
              </a:tr>
              <a:tr h="301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cap="none" strike="noStrike">
                          <a:solidFill>
                            <a:srgbClr val="1E2328"/>
                          </a:solidFill>
                        </a:rPr>
                        <a:t>7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cap="none" strike="noStrike">
                          <a:solidFill>
                            <a:srgbClr val="1E2328"/>
                          </a:solidFill>
                        </a:rPr>
                        <a:t>1000mAh Li-Po Battery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cap="none" strike="noStrike">
                          <a:solidFill>
                            <a:srgbClr val="1E2328"/>
                          </a:solidFill>
                        </a:rPr>
                        <a:t>Power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>
                          <a:solidFill>
                            <a:srgbClr val="263B4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$1.56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>
                          <a:solidFill>
                            <a:srgbClr val="263B4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$156.25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FFFFFF"/>
                    </a:solidFill>
                  </a:tcPr>
                </a:tc>
              </a:tr>
              <a:tr h="301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cap="none" strike="noStrike">
                          <a:solidFill>
                            <a:srgbClr val="1E2328"/>
                          </a:solidFill>
                        </a:rPr>
                        <a:t>8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EFF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cap="none" strike="noStrike">
                          <a:solidFill>
                            <a:srgbClr val="1E2328"/>
                          </a:solidFill>
                        </a:rPr>
                        <a:t>Eye-Bolt Hook Top Mount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EFF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cap="none" strike="noStrike">
                          <a:solidFill>
                            <a:srgbClr val="1E2328"/>
                          </a:solidFill>
                        </a:rPr>
                        <a:t>Mechanical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EFF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>
                          <a:solidFill>
                            <a:srgbClr val="263B4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$0.21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EFF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>
                          <a:solidFill>
                            <a:srgbClr val="263B4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$20.83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EFF4F6"/>
                    </a:solidFill>
                  </a:tcPr>
                </a:tc>
              </a:tr>
              <a:tr h="301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cap="none" strike="noStrike">
                          <a:solidFill>
                            <a:srgbClr val="1E2328"/>
                          </a:solidFill>
                        </a:rPr>
                        <a:t>9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cap="none" strike="noStrike">
                          <a:solidFill>
                            <a:srgbClr val="1E2328"/>
                          </a:solidFill>
                        </a:rPr>
                        <a:t>S-Hook / Snap Hook Bottom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cap="none" strike="noStrike">
                          <a:solidFill>
                            <a:srgbClr val="1E2328"/>
                          </a:solidFill>
                        </a:rPr>
                        <a:t>Mechanical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>
                          <a:solidFill>
                            <a:srgbClr val="263B4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$0.31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>
                          <a:solidFill>
                            <a:srgbClr val="263B4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$31.25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FFFFFF"/>
                    </a:solidFill>
                  </a:tcPr>
                </a:tc>
              </a:tr>
              <a:tr h="301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cap="none" strike="noStrike">
                          <a:solidFill>
                            <a:srgbClr val="1E2328"/>
                          </a:solidFill>
                        </a:rPr>
                        <a:t>10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EFF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cap="none" strike="noStrike">
                          <a:solidFill>
                            <a:srgbClr val="1E2328"/>
                          </a:solidFill>
                        </a:rPr>
                        <a:t>Custom PCB 5cm × 4cm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EFF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cap="none" strike="noStrike">
                          <a:solidFill>
                            <a:srgbClr val="1E2328"/>
                          </a:solidFill>
                        </a:rPr>
                        <a:t>PCB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EFF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>
                          <a:solidFill>
                            <a:srgbClr val="263B4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$1.56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EFF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>
                          <a:solidFill>
                            <a:srgbClr val="263B4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$156.25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EFF4F6"/>
                    </a:solidFill>
                  </a:tcPr>
                </a:tc>
              </a:tr>
              <a:tr h="301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cap="none" strike="noStrike">
                          <a:solidFill>
                            <a:srgbClr val="1E2328"/>
                          </a:solidFill>
                        </a:rPr>
                        <a:t>11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cap="none" strike="noStrike">
                          <a:solidFill>
                            <a:srgbClr val="1E2328"/>
                          </a:solidFill>
                        </a:rPr>
                        <a:t>Passive Components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cap="none" strike="noStrike">
                          <a:solidFill>
                            <a:srgbClr val="1E2328"/>
                          </a:solidFill>
                        </a:rPr>
                        <a:t>Passive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>
                          <a:solidFill>
                            <a:srgbClr val="263B4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$0.94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>
                          <a:solidFill>
                            <a:srgbClr val="263B4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$93.75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FFFFFF"/>
                    </a:solidFill>
                  </a:tcPr>
                </a:tc>
              </a:tr>
              <a:tr h="301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cap="none" strike="noStrike">
                          <a:solidFill>
                            <a:srgbClr val="1E2328"/>
                          </a:solidFill>
                        </a:rPr>
                        <a:t>12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EFF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cap="none" strike="noStrike">
                          <a:solidFill>
                            <a:srgbClr val="1E2328"/>
                          </a:solidFill>
                        </a:rPr>
                        <a:t>3D-Printed PLA Enclosure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EFF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cap="none" strike="noStrike">
                          <a:solidFill>
                            <a:srgbClr val="1E2328"/>
                          </a:solidFill>
                        </a:rPr>
                        <a:t>Mechanical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EFF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>
                          <a:solidFill>
                            <a:srgbClr val="263B4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$2.71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EFF4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>
                          <a:solidFill>
                            <a:srgbClr val="263B4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$270.83</a:t>
                      </a:r>
                      <a:endParaRPr/>
                    </a:p>
                  </a:txBody>
                  <a:tcPr marT="18300" marB="18300" marR="36575" marL="36575">
                    <a:solidFill>
                      <a:srgbClr val="EFF4F6"/>
                    </a:solidFill>
                  </a:tcPr>
                </a:tc>
              </a:tr>
            </a:tbl>
          </a:graphicData>
        </a:graphic>
      </p:graphicFrame>
      <p:sp>
        <p:nvSpPr>
          <p:cNvPr id="362" name="Google Shape;362;p15"/>
          <p:cNvSpPr/>
          <p:nvPr/>
        </p:nvSpPr>
        <p:spPr>
          <a:xfrm>
            <a:off x="5869875" y="4774749"/>
            <a:ext cx="2889300" cy="329100"/>
          </a:xfrm>
          <a:prstGeom prst="roundRect">
            <a:avLst>
              <a:gd fmla="val 16667" name="adj"/>
            </a:avLst>
          </a:prstGeom>
          <a:solidFill>
            <a:srgbClr val="EEF6F6"/>
          </a:solidFill>
          <a:ln cap="flat" cmpd="sng" w="10150">
            <a:solidFill>
              <a:srgbClr val="02C39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15"/>
          <p:cNvSpPr txBox="1"/>
          <p:nvPr/>
        </p:nvSpPr>
        <p:spPr>
          <a:xfrm>
            <a:off x="5833100" y="4811318"/>
            <a:ext cx="28347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27425" spcFirstLastPara="1" rIns="27425" wrap="square" tIns="2742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0D2745"/>
                </a:solidFill>
                <a:latin typeface="Arial"/>
                <a:ea typeface="Arial"/>
                <a:cs typeface="Arial"/>
                <a:sym typeface="Arial"/>
              </a:rPr>
              <a:t>Fully loaded planning cost: $26.0 / unit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